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4"/>
    <p:sldMasterId id="2147483690" r:id="rId5"/>
  </p:sldMasterIdLst>
  <p:notesMasterIdLst>
    <p:notesMasterId r:id="rId38"/>
  </p:notesMasterIdLst>
  <p:sldIdLst>
    <p:sldId id="260" r:id="rId6"/>
    <p:sldId id="441" r:id="rId7"/>
    <p:sldId id="442" r:id="rId8"/>
    <p:sldId id="390" r:id="rId9"/>
    <p:sldId id="437" r:id="rId10"/>
    <p:sldId id="429" r:id="rId11"/>
    <p:sldId id="465" r:id="rId12"/>
    <p:sldId id="464" r:id="rId13"/>
    <p:sldId id="447" r:id="rId14"/>
    <p:sldId id="448" r:id="rId15"/>
    <p:sldId id="440" r:id="rId16"/>
    <p:sldId id="463" r:id="rId17"/>
    <p:sldId id="466" r:id="rId18"/>
    <p:sldId id="456" r:id="rId19"/>
    <p:sldId id="451" r:id="rId20"/>
    <p:sldId id="462" r:id="rId21"/>
    <p:sldId id="460" r:id="rId22"/>
    <p:sldId id="450" r:id="rId23"/>
    <p:sldId id="445" r:id="rId24"/>
    <p:sldId id="446" r:id="rId25"/>
    <p:sldId id="444" r:id="rId26"/>
    <p:sldId id="468" r:id="rId27"/>
    <p:sldId id="453" r:id="rId28"/>
    <p:sldId id="455" r:id="rId29"/>
    <p:sldId id="469" r:id="rId30"/>
    <p:sldId id="449" r:id="rId31"/>
    <p:sldId id="256" r:id="rId32"/>
    <p:sldId id="257" r:id="rId33"/>
    <p:sldId id="258" r:id="rId34"/>
    <p:sldId id="443" r:id="rId35"/>
    <p:sldId id="399" r:id="rId36"/>
    <p:sldId id="413" r:id="rId37"/>
  </p:sldIdLst>
  <p:sldSz cx="12193588" cy="6858000"/>
  <p:notesSz cx="6858000" cy="9144000"/>
  <p:defaultTextStyle>
    <a:defPPr>
      <a:defRPr lang="en-US"/>
    </a:defPPr>
    <a:lvl1pPr marL="0" algn="l" defTabSz="609448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609448" algn="l" defTabSz="609448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218895" algn="l" defTabSz="609448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1828343" algn="l" defTabSz="609448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2437790" algn="l" defTabSz="609448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3047238" algn="l" defTabSz="609448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3656686" algn="l" defTabSz="609448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4266133" algn="l" defTabSz="609448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4875581" algn="l" defTabSz="609448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3F4F432-1ADC-4AD7-96DE-783A53EECE6B}">
          <p14:sldIdLst>
            <p14:sldId id="260"/>
            <p14:sldId id="441"/>
            <p14:sldId id="442"/>
            <p14:sldId id="390"/>
          </p14:sldIdLst>
        </p14:section>
        <p14:section name="Data Collection &amp; Preparation" id="{A25EF504-FF94-412B-8B2B-FFA68FAA9A0B}">
          <p14:sldIdLst>
            <p14:sldId id="437"/>
            <p14:sldId id="429"/>
            <p14:sldId id="465"/>
            <p14:sldId id="464"/>
            <p14:sldId id="447"/>
          </p14:sldIdLst>
        </p14:section>
        <p14:section name="Choosing &amp; Training The Model" id="{FFC8BE57-91D3-45AC-B44A-ABAFBB328123}">
          <p14:sldIdLst>
            <p14:sldId id="448"/>
            <p14:sldId id="440"/>
          </p14:sldIdLst>
        </p14:section>
        <p14:section name="Evaluating Our Model" id="{0B6A420E-CC3C-4BFB-80C1-624C60A3AA56}">
          <p14:sldIdLst>
            <p14:sldId id="463"/>
            <p14:sldId id="466"/>
            <p14:sldId id="456"/>
            <p14:sldId id="451"/>
            <p14:sldId id="462"/>
            <p14:sldId id="460"/>
            <p14:sldId id="450"/>
          </p14:sldIdLst>
        </p14:section>
        <p14:section name="Putting It All Together" id="{30F82B86-415C-4FC8-BA6B-0CB6704CF783}">
          <p14:sldIdLst>
            <p14:sldId id="445"/>
            <p14:sldId id="446"/>
            <p14:sldId id="444"/>
          </p14:sldIdLst>
        </p14:section>
        <p14:section name="Backup Slides" id="{F7EA5652-4A78-4EF9-902D-104B7D6A7C7B}">
          <p14:sldIdLst>
            <p14:sldId id="468"/>
            <p14:sldId id="453"/>
            <p14:sldId id="455"/>
            <p14:sldId id="469"/>
            <p14:sldId id="449"/>
            <p14:sldId id="256"/>
            <p14:sldId id="257"/>
            <p14:sldId id="258"/>
            <p14:sldId id="443"/>
          </p14:sldIdLst>
        </p14:section>
        <p14:section name="Old Slides" id="{42742E2C-DF15-4486-9C9C-9A3ED86A5B14}">
          <p14:sldIdLst>
            <p14:sldId id="399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9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C38912E-A729-5751-B542-2D24FC8E5978}" name="Kloster, Felix" initials="KF" userId="S::ukona@student.kit.edu::79a3036e-f090-43a8-93e3-3c2c8e89ec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guz, Yigit" initials="" lastIdx="1" clrIdx="0">
    <p:extLst>
      <p:ext uri="{19B8F6BF-5375-455C-9EA6-DF929625EA0E}">
        <p15:presenceInfo xmlns:p15="http://schemas.microsoft.com/office/powerpoint/2012/main" userId="S::uexfc@student.kit.edu::7945e038-cd38-47a5-a1c0-f71f214f50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4AA"/>
    <a:srgbClr val="505359"/>
    <a:srgbClr val="138374"/>
    <a:srgbClr val="FF6600"/>
    <a:srgbClr val="E55551"/>
    <a:srgbClr val="EE918E"/>
    <a:srgbClr val="CC0000"/>
    <a:srgbClr val="FFEFEF"/>
    <a:srgbClr val="F2F2F2"/>
    <a:srgbClr val="F36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7A0B2-9490-4EE4-9824-41A905386927}" v="1483" dt="2024-07-25T19:46:01.144"/>
    <p1510:client id="{47C7CED0-6DA6-15F0-9786-6F629D96E2DE}" v="188" dt="2024-07-25T12:15:38.032"/>
    <p1510:client id="{8AF51DB1-01A4-D9EB-EE3D-F34477A839DE}" v="259" dt="2024-07-25T20:29:57.673"/>
    <p1510:client id="{9CA446B2-FF6E-468A-BFB2-B84ED0B0BBCF}" v="113" dt="2024-07-25T21:21:24.289"/>
    <p1510:client id="{BA31B646-6CA3-47EE-938C-5DD94548989C}" v="3396" dt="2024-07-25T20:31:35.848"/>
    <p1510:client id="{E71B14F6-585C-3E81-15BB-EB42674FAA48}" v="717" dt="2024-07-25T11:24:05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02" autoAdjust="0"/>
  </p:normalViewPr>
  <p:slideViewPr>
    <p:cSldViewPr snapToGrid="0">
      <p:cViewPr varScale="1">
        <p:scale>
          <a:sx n="102" d="100"/>
          <a:sy n="102" d="100"/>
        </p:scale>
        <p:origin x="834" y="108"/>
      </p:cViewPr>
      <p:guideLst>
        <p:guide orient="horz" pos="2161"/>
        <p:guide pos="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6" algn="l" defTabSz="914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1" algn="l" defTabSz="914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17" algn="l" defTabSz="914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23" algn="l" defTabSz="914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29" algn="l" defTabSz="914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34" algn="l" defTabSz="914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40" algn="l" defTabSz="914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46" algn="l" defTabSz="914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484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DE" dirty="0"/>
              <a:t>As </a:t>
            </a:r>
            <a:r>
              <a:rPr lang="de-DE" dirty="0" err="1"/>
              <a:t>almost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a </a:t>
            </a:r>
            <a:r>
              <a:rPr lang="de-DE" dirty="0" err="1"/>
              <a:t>pretrained</a:t>
            </a:r>
            <a:r>
              <a:rPr lang="de-DE" dirty="0"/>
              <a:t> and </a:t>
            </a:r>
            <a:r>
              <a:rPr lang="de-DE" dirty="0" err="1"/>
              <a:t>state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err="1"/>
              <a:t>model</a:t>
            </a:r>
            <a:r>
              <a:rPr lang="de-DE" dirty="0"/>
              <a:t> </a:t>
            </a:r>
            <a:r>
              <a:rPr lang="de-DE" err="1"/>
              <a:t>configuration</a:t>
            </a:r>
            <a:r>
              <a:rPr lang="de-DE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leverage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err="1"/>
              <a:t>knowledge</a:t>
            </a:r>
            <a:r>
              <a:rPr lang="de-DE" dirty="0"/>
              <a:t>.</a:t>
            </a:r>
            <a:endParaRPr lang="de-DE"/>
          </a:p>
          <a:p>
            <a:pPr marL="171450" indent="-171450">
              <a:buFont typeface="Arial"/>
              <a:buChar char="•"/>
            </a:pPr>
            <a:r>
              <a:rPr lang="de-DE" err="1"/>
              <a:t>To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fast </a:t>
            </a:r>
            <a:r>
              <a:rPr lang="de-DE" dirty="0" err="1"/>
              <a:t>inference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Jetson</a:t>
            </a:r>
            <a:r>
              <a:rPr lang="de-DE" dirty="0"/>
              <a:t> Nano, </a:t>
            </a:r>
            <a:r>
              <a:rPr lang="de-DE" dirty="0" err="1"/>
              <a:t>balancing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optimal </a:t>
            </a:r>
            <a:r>
              <a:rPr lang="de-DE" dirty="0" err="1"/>
              <a:t>performance</a:t>
            </a:r>
            <a:r>
              <a:rPr lang="de-DE" dirty="0"/>
              <a:t>,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powerful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Tiny Yolo v4 </a:t>
            </a:r>
            <a:r>
              <a:rPr lang="de-DE" err="1"/>
              <a:t>model</a:t>
            </a:r>
            <a:r>
              <a:rPr lang="de-DE"/>
              <a:t>  </a:t>
            </a:r>
            <a:r>
              <a:rPr lang="de-DE" err="1"/>
              <a:t>to</a:t>
            </a:r>
            <a:r>
              <a:rPr lang="de-DE"/>
              <a:t> </a:t>
            </a:r>
            <a:r>
              <a:rPr lang="de-DE" err="1"/>
              <a:t>our</a:t>
            </a:r>
            <a:r>
              <a:rPr lang="de-DE"/>
              <a:t> </a:t>
            </a:r>
            <a:r>
              <a:rPr lang="de-DE" err="1"/>
              <a:t>usecase</a:t>
            </a:r>
            <a:r>
              <a:rPr lang="de-DE"/>
              <a:t>.</a:t>
            </a:r>
            <a:endParaRPr lang="de-DE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de-DE" dirty="0" err="1"/>
              <a:t>Especially</a:t>
            </a:r>
            <a:r>
              <a:rPr lang="de-DE" dirty="0"/>
              <a:t>, </a:t>
            </a:r>
            <a:r>
              <a:rPr lang="de-DE" dirty="0" err="1"/>
              <a:t>We're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Darknet </a:t>
            </a:r>
            <a:r>
              <a:rPr lang="de-DE" dirty="0" err="1"/>
              <a:t>framework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a simple API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and </a:t>
            </a:r>
            <a:r>
              <a:rPr lang="de-DE" dirty="0" err="1"/>
              <a:t>inference</a:t>
            </a:r>
            <a:r>
              <a:rPr lang="de-DE" dirty="0"/>
              <a:t>, </a:t>
            </a:r>
            <a:r>
              <a:rPr lang="de-DE" dirty="0" err="1"/>
              <a:t>streamlining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</a:t>
            </a:r>
            <a:endParaRPr lang="de-DE" dirty="0">
              <a:ea typeface="Calibri"/>
              <a:cs typeface="Calibri"/>
            </a:endParaRPr>
          </a:p>
          <a:p>
            <a:endParaRPr lang="de-DE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74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ea typeface="Calibri" panose="020F0502020204030204"/>
                <a:cs typeface="Calibri" panose="020F0502020204030204"/>
              </a:rPr>
              <a:t>In termes of Training and Deploy process, after trying and failing with different approaches, we developed such a workflow. </a:t>
            </a:r>
          </a:p>
          <a:p>
            <a:pPr marL="171450" indent="-171450">
              <a:buFont typeface="Arial"/>
              <a:buChar char="•"/>
            </a:pPr>
            <a:r>
              <a:rPr lang="es-ES" dirty="0"/>
              <a:t>We train our model on a separate GPU 4090, to accelerate the training process with more than one thousand training images.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s-ES" dirty="0"/>
              <a:t>After training, we deploy and use the model on a Jetson Nano, here is worth noticing, To run Darknet efficiently on the Jetson Nano, we needed to recompile OpenCV with CUDA and GStreamer support, ensuring optimal performance.</a:t>
            </a:r>
            <a:endParaRPr lang="es-E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890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081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Average Precision </a:t>
            </a:r>
            <a:r>
              <a:rPr lang="de-DE" err="1"/>
              <a:t>is</a:t>
            </a:r>
            <a:r>
              <a:rPr lang="de-DE"/>
              <a:t> a score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considers</a:t>
            </a:r>
            <a:r>
              <a:rPr lang="de-DE"/>
              <a:t> </a:t>
            </a:r>
            <a:r>
              <a:rPr lang="de-DE" b="1" err="1"/>
              <a:t>precision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well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b="1" err="1"/>
              <a:t>recall</a:t>
            </a:r>
            <a:endParaRPr lang="de-DE" b="1"/>
          </a:p>
          <a:p>
            <a:endParaRPr lang="de-DE"/>
          </a:p>
          <a:p>
            <a:pPr marL="0" marR="0" lvl="0" indent="0" algn="l" defTabSz="9140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Mean Average Precision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Score (over all classes): </a:t>
            </a:r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92%</a:t>
            </a: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289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006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288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AP Unmerged vs Merged – </a:t>
            </a:r>
            <a:r>
              <a:rPr lang="en-US" sz="1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Haltungsform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No benefit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 for already well performing classes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217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First image process</a:t>
            </a:r>
          </a:p>
          <a:p>
            <a:pPr marL="171450" indent="-171450">
              <a:buFontTx/>
              <a:buChar char="-"/>
            </a:pPr>
            <a:r>
              <a:rPr lang="es-ES" dirty="0"/>
              <a:t>Foto taken and send to darknet</a:t>
            </a:r>
          </a:p>
          <a:p>
            <a:pPr marL="171450" indent="-171450">
              <a:buFontTx/>
              <a:buChar char="-"/>
            </a:pPr>
            <a:r>
              <a:rPr lang="es-ES" dirty="0"/>
              <a:t>Inference run on the image</a:t>
            </a:r>
          </a:p>
          <a:p>
            <a:pPr marL="0" indent="0">
              <a:buFontTx/>
              <a:buNone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/>
              <a:t>Now: improved to an improved video version</a:t>
            </a:r>
          </a:p>
          <a:p>
            <a:pPr marL="0" indent="0">
              <a:buFontTx/>
              <a:buNone/>
            </a:pPr>
            <a:r>
              <a:rPr lang="es-ES" dirty="0">
                <a:sym typeface="Wingdings" panose="05000000000000000000" pitchFamily="2" charset="2"/>
              </a:rPr>
              <a:t> Here the video stream from the camera is directly taken as a model input</a:t>
            </a:r>
            <a:br>
              <a:rPr lang="es-ES" dirty="0">
                <a:sym typeface="Wingdings" panose="05000000000000000000" pitchFamily="2" charset="2"/>
              </a:rPr>
            </a:br>
            <a:br>
              <a:rPr lang="es-ES" dirty="0">
                <a:sym typeface="Wingdings" panose="05000000000000000000" pitchFamily="2" charset="2"/>
              </a:rPr>
            </a:br>
            <a:r>
              <a:rPr lang="es-ES" dirty="0">
                <a:sym typeface="Wingdings" panose="05000000000000000000" pitchFamily="2" charset="2"/>
              </a:rPr>
              <a:t>…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030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 Yigit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709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72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819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390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84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Average Precision </a:t>
            </a:r>
            <a:r>
              <a:rPr lang="de-DE" dirty="0" err="1"/>
              <a:t>is</a:t>
            </a:r>
            <a:r>
              <a:rPr lang="de-DE" dirty="0"/>
              <a:t> a score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considers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recall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256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79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26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80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u="sng"/>
              <a:t>Data </a:t>
            </a:r>
            <a:r>
              <a:rPr lang="es-ES" b="1" u="sng" err="1"/>
              <a:t>Collection</a:t>
            </a:r>
            <a:endParaRPr lang="es-ES" b="1" u="sng"/>
          </a:p>
          <a:p>
            <a:r>
              <a:rPr lang="es-ES" b="0" u="none" err="1"/>
              <a:t>Best</a:t>
            </a:r>
            <a:r>
              <a:rPr lang="es-ES" b="0" u="none"/>
              <a:t> </a:t>
            </a:r>
            <a:r>
              <a:rPr lang="es-ES" b="0" u="none" err="1"/>
              <a:t>Practice</a:t>
            </a:r>
            <a:r>
              <a:rPr lang="es-ES" b="0" u="none"/>
              <a:t>: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s-ES" err="1">
                <a:sym typeface="Wingdings" panose="05000000000000000000" pitchFamily="2" charset="2"/>
              </a:rPr>
              <a:t>Tiny</a:t>
            </a:r>
            <a:r>
              <a:rPr lang="es-ES">
                <a:sym typeface="Wingdings" panose="05000000000000000000" pitchFamily="2" charset="2"/>
              </a:rPr>
              <a:t>-Yolo </a:t>
            </a:r>
            <a:r>
              <a:rPr lang="es-ES" err="1">
                <a:sym typeface="Wingdings" panose="05000000000000000000" pitchFamily="2" charset="2"/>
              </a:rPr>
              <a:t>Model</a:t>
            </a:r>
            <a:r>
              <a:rPr lang="es-ES">
                <a:sym typeface="Wingdings" panose="05000000000000000000" pitchFamily="2" charset="2"/>
              </a:rPr>
              <a:t>: </a:t>
            </a:r>
            <a:r>
              <a:rPr lang="es-ES" err="1">
                <a:sym typeface="Wingdings" panose="05000000000000000000" pitchFamily="2" charset="2"/>
              </a:rPr>
              <a:t>same</a:t>
            </a:r>
            <a:r>
              <a:rPr lang="es-ES">
                <a:sym typeface="Wingdings" panose="05000000000000000000" pitchFamily="2" charset="2"/>
              </a:rPr>
              <a:t> </a:t>
            </a:r>
            <a:r>
              <a:rPr lang="es-ES" err="1">
                <a:sym typeface="Wingdings" panose="05000000000000000000" pitchFamily="2" charset="2"/>
              </a:rPr>
              <a:t>amount</a:t>
            </a:r>
            <a:r>
              <a:rPr lang="es-ES">
                <a:sym typeface="Wingdings" panose="05000000000000000000" pitchFamily="2" charset="2"/>
              </a:rPr>
              <a:t> </a:t>
            </a:r>
            <a:r>
              <a:rPr lang="es-ES" err="1">
                <a:sym typeface="Wingdings" panose="05000000000000000000" pitchFamily="2" charset="2"/>
              </a:rPr>
              <a:t>of</a:t>
            </a:r>
            <a:r>
              <a:rPr lang="es-ES">
                <a:sym typeface="Wingdings" panose="05000000000000000000" pitchFamily="2" charset="2"/>
              </a:rPr>
              <a:t> </a:t>
            </a:r>
            <a:r>
              <a:rPr lang="es-ES" err="1">
                <a:sym typeface="Wingdings" panose="05000000000000000000" pitchFamily="2" charset="2"/>
              </a:rPr>
              <a:t>images</a:t>
            </a:r>
            <a:r>
              <a:rPr lang="es-ES">
                <a:sym typeface="Wingdings" panose="05000000000000000000" pitchFamily="2" charset="2"/>
              </a:rPr>
              <a:t> </a:t>
            </a:r>
            <a:r>
              <a:rPr lang="es-ES" err="1">
                <a:sym typeface="Wingdings" panose="05000000000000000000" pitchFamily="2" charset="2"/>
              </a:rPr>
              <a:t>with</a:t>
            </a:r>
            <a:r>
              <a:rPr lang="es-ES">
                <a:sym typeface="Wingdings" panose="05000000000000000000" pitchFamily="2" charset="2"/>
              </a:rPr>
              <a:t> &amp; </a:t>
            </a:r>
            <a:r>
              <a:rPr lang="es-ES" err="1">
                <a:sym typeface="Wingdings" panose="05000000000000000000" pitchFamily="2" charset="2"/>
              </a:rPr>
              <a:t>without</a:t>
            </a:r>
            <a:r>
              <a:rPr lang="es-ES">
                <a:sym typeface="Wingdings" panose="05000000000000000000" pitchFamily="2" charset="2"/>
              </a:rPr>
              <a:t> </a:t>
            </a:r>
            <a:r>
              <a:rPr lang="es-ES" err="1">
                <a:sym typeface="Wingdings" panose="05000000000000000000" pitchFamily="2" charset="2"/>
              </a:rPr>
              <a:t>labels</a:t>
            </a:r>
            <a:endParaRPr lang="es-ES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47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619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Train test split </a:t>
            </a:r>
            <a:r>
              <a:rPr lang="en-US">
                <a:sym typeface="Wingdings" panose="05000000000000000000" pitchFamily="2" charset="2"/>
              </a:rPr>
              <a:t> then augment train data with our pipeline Data Split and Augmentation</a:t>
            </a:r>
          </a:p>
          <a:p>
            <a:pPr marL="171450" indent="-171450">
              <a:buFontTx/>
              <a:buChar char="-"/>
            </a:pPr>
            <a:endParaRPr lang="en-US">
              <a:sym typeface="Wingdings" panose="05000000000000000000" pitchFamily="2" charset="2"/>
            </a:endParaRPr>
          </a:p>
          <a:p>
            <a:pPr marL="203200" indent="-203200">
              <a:lnSpc>
                <a:spcPct val="150000"/>
              </a:lnSpc>
            </a:pPr>
            <a:r>
              <a:rPr lang="de-DE" b="1">
                <a:cs typeface="Arial"/>
              </a:rPr>
              <a:t>Data Split</a:t>
            </a:r>
            <a:endParaRPr lang="en-US" b="1">
              <a:cs typeface="Arial"/>
            </a:endParaRPr>
          </a:p>
          <a:p>
            <a:pPr marL="5524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de-DE" b="1">
                <a:cs typeface="Arial"/>
              </a:rPr>
              <a:t>Modeling Tuning Phase</a:t>
            </a:r>
            <a:r>
              <a:rPr lang="de-DE">
                <a:cs typeface="Arial"/>
              </a:rPr>
              <a:t>: 70% Training, 15% Validation, 15% Test</a:t>
            </a:r>
          </a:p>
          <a:p>
            <a:pPr marL="469900" lvl="1" indent="-203200">
              <a:lnSpc>
                <a:spcPct val="150000"/>
              </a:lnSpc>
              <a:buFont typeface="Wingdings"/>
              <a:buChar char="§"/>
            </a:pPr>
            <a:r>
              <a:rPr lang="de-DE" b="1">
                <a:cs typeface="Arial"/>
              </a:rPr>
              <a:t>Final Training</a:t>
            </a:r>
            <a:r>
              <a:rPr lang="de-DE">
                <a:cs typeface="Arial"/>
              </a:rPr>
              <a:t>: 85% Training, 15% Validation</a:t>
            </a:r>
          </a:p>
          <a:p>
            <a:pPr marL="203200" indent="-203200">
              <a:lnSpc>
                <a:spcPct val="150000"/>
              </a:lnSpc>
            </a:pPr>
            <a:r>
              <a:rPr lang="de-DE" b="1">
                <a:cs typeface="Arial"/>
              </a:rPr>
              <a:t>Image Augmentation</a:t>
            </a:r>
          </a:p>
          <a:p>
            <a:pPr marL="469900" lvl="1" indent="-203200">
              <a:lnSpc>
                <a:spcPct val="150000"/>
              </a:lnSpc>
              <a:buFont typeface="Wingdings"/>
              <a:buChar char="§"/>
            </a:pPr>
            <a:r>
              <a:rPr lang="de-DE">
                <a:ea typeface="+mn-lt"/>
                <a:cs typeface="+mn-lt"/>
              </a:rPr>
              <a:t>Augmentation </a:t>
            </a:r>
            <a:r>
              <a:rPr lang="de-DE" err="1">
                <a:ea typeface="+mn-lt"/>
                <a:cs typeface="+mn-lt"/>
              </a:rPr>
              <a:t>only</a:t>
            </a:r>
            <a:r>
              <a:rPr lang="de-DE">
                <a:ea typeface="+mn-lt"/>
                <a:cs typeface="+mn-lt"/>
              </a:rPr>
              <a:t> on </a:t>
            </a:r>
            <a:r>
              <a:rPr lang="de-DE" b="1" err="1">
                <a:ea typeface="+mn-lt"/>
                <a:cs typeface="+mn-lt"/>
              </a:rPr>
              <a:t>training</a:t>
            </a:r>
            <a:r>
              <a:rPr lang="de-DE" b="1">
                <a:ea typeface="+mn-lt"/>
                <a:cs typeface="+mn-lt"/>
              </a:rPr>
              <a:t> </a:t>
            </a:r>
            <a:r>
              <a:rPr lang="de-DE">
                <a:ea typeface="+mn-lt"/>
                <a:cs typeface="+mn-lt"/>
              </a:rPr>
              <a:t>and </a:t>
            </a:r>
            <a:r>
              <a:rPr lang="de-DE" b="1" err="1">
                <a:ea typeface="+mn-lt"/>
                <a:cs typeface="+mn-lt"/>
              </a:rPr>
              <a:t>validation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data</a:t>
            </a:r>
            <a:r>
              <a:rPr lang="de-DE">
                <a:ea typeface="+mn-lt"/>
                <a:cs typeface="+mn-lt"/>
              </a:rPr>
              <a:t> in </a:t>
            </a:r>
            <a:r>
              <a:rPr lang="de-DE" err="1">
                <a:ea typeface="+mn-lt"/>
                <a:cs typeface="+mn-lt"/>
              </a:rPr>
              <a:t>tuning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phase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avoid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data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leakage</a:t>
            </a:r>
            <a:endParaRPr lang="de-DE">
              <a:ea typeface="+mn-lt"/>
              <a:cs typeface="+mn-lt"/>
            </a:endParaRPr>
          </a:p>
          <a:p>
            <a:pPr marL="469900" lvl="1" indent="-203200">
              <a:lnSpc>
                <a:spcPct val="150000"/>
              </a:lnSpc>
              <a:buFont typeface="Wingdings"/>
              <a:buChar char="§"/>
            </a:pPr>
            <a:r>
              <a:rPr lang="de-DE" err="1">
                <a:ea typeface="+mn-lt"/>
                <a:cs typeface="+mn-lt"/>
              </a:rPr>
              <a:t>Enhance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model's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ability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adapt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various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b="1" err="1">
                <a:ea typeface="+mn-lt"/>
                <a:cs typeface="+mn-lt"/>
              </a:rPr>
              <a:t>lighting</a:t>
            </a:r>
            <a:r>
              <a:rPr lang="de-DE" b="1">
                <a:ea typeface="+mn-lt"/>
                <a:cs typeface="+mn-lt"/>
              </a:rPr>
              <a:t> </a:t>
            </a:r>
            <a:r>
              <a:rPr lang="de-DE" b="1" err="1">
                <a:ea typeface="+mn-lt"/>
                <a:cs typeface="+mn-lt"/>
              </a:rPr>
              <a:t>conditions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b="1" err="1">
                <a:ea typeface="+mn-lt"/>
                <a:cs typeface="+mn-lt"/>
              </a:rPr>
              <a:t>angles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b="1" err="1">
                <a:ea typeface="+mn-lt"/>
                <a:cs typeface="+mn-lt"/>
              </a:rPr>
              <a:t>color</a:t>
            </a:r>
            <a:r>
              <a:rPr lang="de-DE" b="1">
                <a:ea typeface="+mn-lt"/>
                <a:cs typeface="+mn-lt"/>
              </a:rPr>
              <a:t> </a:t>
            </a:r>
            <a:r>
              <a:rPr lang="de-DE" b="1" err="1">
                <a:ea typeface="+mn-lt"/>
                <a:cs typeface="+mn-lt"/>
              </a:rPr>
              <a:t>variations</a:t>
            </a:r>
            <a:r>
              <a:rPr lang="de-DE">
                <a:ea typeface="+mn-lt"/>
                <a:cs typeface="+mn-lt"/>
              </a:rPr>
              <a:t>, and </a:t>
            </a:r>
            <a:r>
              <a:rPr lang="de-DE" b="1" err="1">
                <a:ea typeface="+mn-lt"/>
                <a:cs typeface="+mn-lt"/>
              </a:rPr>
              <a:t>lens</a:t>
            </a:r>
            <a:r>
              <a:rPr lang="de-DE" b="1">
                <a:ea typeface="+mn-lt"/>
                <a:cs typeface="+mn-lt"/>
              </a:rPr>
              <a:t> </a:t>
            </a:r>
            <a:r>
              <a:rPr lang="de-DE" b="1" err="1">
                <a:ea typeface="+mn-lt"/>
                <a:cs typeface="+mn-lt"/>
              </a:rPr>
              <a:t>distortions</a:t>
            </a:r>
            <a:r>
              <a:rPr lang="de-DE">
                <a:ea typeface="+mn-lt"/>
                <a:cs typeface="+mn-lt"/>
              </a:rPr>
              <a:t>. </a:t>
            </a:r>
          </a:p>
          <a:p>
            <a:pPr marL="469900" lvl="1" indent="-203200">
              <a:lnSpc>
                <a:spcPct val="150000"/>
              </a:lnSpc>
              <a:buFont typeface="Wingdings"/>
              <a:buChar char="§"/>
            </a:pPr>
            <a:r>
              <a:rPr lang="de-DE">
                <a:ea typeface="+mn-lt"/>
                <a:cs typeface="+mn-lt"/>
              </a:rPr>
              <a:t>8  </a:t>
            </a:r>
            <a:r>
              <a:rPr lang="de-DE" err="1">
                <a:ea typeface="+mn-lt"/>
                <a:cs typeface="+mn-lt"/>
              </a:rPr>
              <a:t>augmentation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operations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using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b="1" err="1">
                <a:ea typeface="+mn-lt"/>
                <a:cs typeface="+mn-lt"/>
              </a:rPr>
              <a:t>Albumentations</a:t>
            </a:r>
            <a:r>
              <a:rPr lang="de-DE" b="1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library</a:t>
            </a:r>
            <a:endParaRPr lang="de-DE">
              <a:ea typeface="+mn-lt"/>
              <a:cs typeface="+mn-lt"/>
            </a:endParaRPr>
          </a:p>
          <a:p>
            <a:pPr marL="469900" lvl="1" indent="-203200">
              <a:lnSpc>
                <a:spcPct val="150000"/>
              </a:lnSpc>
              <a:buFont typeface="Wingdings"/>
              <a:buChar char="§"/>
            </a:pPr>
            <a:r>
              <a:rPr lang="de-DE">
                <a:ea typeface="+mn-lt"/>
                <a:cs typeface="+mn-lt"/>
              </a:rPr>
              <a:t>The </a:t>
            </a:r>
            <a:r>
              <a:rPr lang="de-DE" err="1">
                <a:ea typeface="+mn-lt"/>
                <a:cs typeface="+mn-lt"/>
              </a:rPr>
              <a:t>bounding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boxes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are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adjusted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accordingly</a:t>
            </a:r>
            <a:endParaRPr lang="de-DE">
              <a:ea typeface="+mn-lt"/>
              <a:cs typeface="+mn-lt"/>
            </a:endParaRPr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29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Train test split </a:t>
            </a:r>
            <a:r>
              <a:rPr lang="en-US" dirty="0">
                <a:sym typeface="Wingdings" panose="05000000000000000000" pitchFamily="2" charset="2"/>
              </a:rPr>
              <a:t> then augment train data with our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930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3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323" y="1927266"/>
            <a:ext cx="11367557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635" y="2639097"/>
            <a:ext cx="11355712" cy="6796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Font typeface="Arial" panose="020B0604020202020204" pitchFamily="34" charset="0"/>
              <a:buNone/>
              <a:defRPr sz="19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en-US" noProof="0"/>
              <a:t>Click to add subline</a:t>
            </a:r>
            <a:br>
              <a:rPr lang="en-US" noProof="0"/>
            </a:br>
            <a:r>
              <a:rPr lang="en-US" noProof="0"/>
              <a:t>(Also possible in two columns)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88" y="6525687"/>
            <a:ext cx="4809519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9104" y="6432825"/>
            <a:ext cx="2303234" cy="32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altLang="de-DE" sz="2130" b="1" noProof="0" err="1">
                <a:solidFill>
                  <a:schemeClr val="tx1"/>
                </a:solidFill>
              </a:rPr>
              <a:t>www.kit.edu</a:t>
            </a:r>
            <a:endParaRPr lang="en-US" altLang="de-DE" sz="2130" b="1" noProof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72" y="479852"/>
            <a:ext cx="2162348" cy="1001397"/>
          </a:xfrm>
          <a:prstGeom prst="rect">
            <a:avLst/>
          </a:prstGeom>
        </p:spPr>
      </p:pic>
      <p:pic>
        <p:nvPicPr>
          <p:cNvPr id="19" name="5E06F3A7-A892-4440-A806-C2A9033C89D9" descr="15629414-698F-400F-9D3D-8DC235392271@home">
            <a:extLst>
              <a:ext uri="{FF2B5EF4-FFF2-40B4-BE49-F238E27FC236}">
                <a16:creationId xmlns:a16="http://schemas.microsoft.com/office/drawing/2014/main" id="{FF2CDF3A-EC07-5E4D-B1C2-2AADEADC0AE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" r="-1"/>
          <a:stretch/>
        </p:blipFill>
        <p:spPr bwMode="auto">
          <a:xfrm>
            <a:off x="161780" y="3650548"/>
            <a:ext cx="8928991" cy="267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hteck: diagonal liegende Ecken abgerundet 4">
            <a:extLst>
              <a:ext uri="{FF2B5EF4-FFF2-40B4-BE49-F238E27FC236}">
                <a16:creationId xmlns:a16="http://schemas.microsoft.com/office/drawing/2014/main" id="{BFF48895-D678-4C4C-8B6E-D9B38DF7728F}"/>
              </a:ext>
            </a:extLst>
          </p:cNvPr>
          <p:cNvSpPr/>
          <p:nvPr userDrawn="1"/>
        </p:nvSpPr>
        <p:spPr>
          <a:xfrm flipH="1">
            <a:off x="155466" y="3650548"/>
            <a:ext cx="11892711" cy="2675988"/>
          </a:xfrm>
          <a:prstGeom prst="round2DiagRect">
            <a:avLst>
              <a:gd name="adj1" fmla="val 3756"/>
              <a:gd name="adj2" fmla="val 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66569B5-C569-3746-90C5-AF76AF8780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8147" t="34250" r="28148" b="29000"/>
          <a:stretch/>
        </p:blipFill>
        <p:spPr>
          <a:xfrm>
            <a:off x="9471039" y="5013176"/>
            <a:ext cx="2382295" cy="112676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53108CD-D449-F340-A3E7-469948A30DE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2344" y="4221088"/>
            <a:ext cx="2523069" cy="59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21" userDrawn="1">
          <p15:clr>
            <a:srgbClr val="FBAE40"/>
          </p15:clr>
        </p15:guide>
        <p15:guide id="2" pos="747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9526" y="1583511"/>
            <a:ext cx="6510594" cy="427754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73" y="1583512"/>
            <a:ext cx="4239178" cy="42775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6" indent="0">
              <a:buNone/>
              <a:defRPr sz="750"/>
            </a:lvl6pPr>
            <a:lvl7pPr marL="2057948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71" y="394875"/>
            <a:ext cx="9160097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877" y="624692"/>
            <a:ext cx="7295997" cy="4149200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6" indent="0">
              <a:buNone/>
              <a:defRPr sz="1500"/>
            </a:lvl6pPr>
            <a:lvl7pPr marL="2057948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875" y="4836496"/>
            <a:ext cx="729251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353" y="5463729"/>
            <a:ext cx="7292519" cy="769581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6" indent="0">
              <a:buNone/>
              <a:defRPr sz="750"/>
            </a:lvl6pPr>
            <a:lvl7pPr marL="2057948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70" y="1423974"/>
            <a:ext cx="11126649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71" y="394875"/>
            <a:ext cx="9160097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8359" y="365124"/>
            <a:ext cx="2629243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89" y="365124"/>
            <a:ext cx="8301844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54" y="593367"/>
            <a:ext cx="1136228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54" y="1536633"/>
            <a:ext cx="1136228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664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F4E0-CEEA-F254-2555-0E389C60E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B549FC-B775-80E6-AECD-969DF5318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EB3045-BDBF-31D6-4F56-E5ADE143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CCBA1F-F5FF-EB0C-BF02-B18AF619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7AA4AC-17EB-3216-AAF2-F631704D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053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25DF2-0B20-5571-34FF-5D7B4BEE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0A7C30-83D8-AAFE-A076-FA08751FD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8CE73E-6503-17BD-5632-493E1A70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ABAA63-40AC-3058-1081-F3B6F251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AC3D4-9FFC-C255-D7E4-A7204E6C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649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6A871-DC40-5FF6-A415-070CD36B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58" y="1709739"/>
            <a:ext cx="1051697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085D46-39A7-F48E-9E4D-310647436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58" y="4589464"/>
            <a:ext cx="105169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298020-D264-23B9-4C17-E15EE7EB3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443202-078C-4679-1475-4D8DC208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C0FDC3-1E5B-DEE4-BF16-6C47E24B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453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C5E4A6-4C58-2EB0-ED2F-26AC52A7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59E549-B7EC-50DF-769A-A942F3969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309" y="1825625"/>
            <a:ext cx="5182275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61C0D4-2AB4-21E8-E2D1-290C82684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004" y="1825625"/>
            <a:ext cx="5182275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4A35C6-A7F6-BE7E-39FC-2363DF29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F183A4-106F-B8C9-727C-B5DA11ED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62AF82-60A4-D1F0-3C15-FD837E41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3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70" y="1583515"/>
            <a:ext cx="11126649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200"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26 July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71" y="394875"/>
            <a:ext cx="9160097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635A2-36DC-6C50-18C7-097D3EC3D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7" y="365126"/>
            <a:ext cx="1051697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6BDC4-F010-5494-4B9E-0CB428DD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898" y="1681163"/>
            <a:ext cx="515845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707C0E-0E66-303C-E284-E5FE5780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898" y="2505075"/>
            <a:ext cx="5158459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38B194-BB7B-E315-4A86-191A5D30BE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004" y="1681163"/>
            <a:ext cx="51838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CA83128-8F2E-07BF-97A9-6B5D852DD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004" y="2505075"/>
            <a:ext cx="5183863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4DFC200-0036-849D-9218-AF4B9FA6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55443D5-800D-748F-E8C4-77FD4B5E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2BDA5CF-53CE-4C3E-05C9-0E3C5CE8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394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9C2D1-5C82-A629-080A-6C540BDE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4F6F96-AD37-E2F1-96D6-A9F756C6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A56BA2-AF3E-0E9F-DAF5-A15A1125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2018BF-8122-8958-BF96-BA5A6468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590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A28EEC-1AA3-DD6D-2089-E80E9728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30775D-BB0B-2612-2E95-B95D822F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5282EA-B241-624A-1FFE-B12C013E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442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60AD9-99FE-4BE0-19BD-4681CE7F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613EDD-2D03-7A41-F029-AF39EFDC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863" y="987426"/>
            <a:ext cx="617300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FE23FD-4531-68FC-5C2F-76A55A955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3D6BBA-EB0D-5C26-9B01-55B30FF1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80E73E-38B3-2246-FC75-656C930E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787274-EDBA-4B2E-61F7-EF1D1A69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955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32A62-A2E0-FBCA-892E-EDD0E911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D1AB299-51CA-F811-1975-662CB0B2C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863" y="987426"/>
            <a:ext cx="617300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A07DC5-1D25-B4FA-3040-4FEC50E44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5543DE-AFF6-BA1C-DA13-C5E790AC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B7C4E7-874F-7F57-6E79-CB4220CAE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11B90B-9C46-FA58-7147-7332B79E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710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201A-E004-7E1D-281F-2EBFC680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CAE5D1-3D1B-27AE-23E7-DBE76EC56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0C62C9-BBC9-7A51-B171-519124E3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6A878A-DB6B-A72C-BE47-B836474F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FF64B2-156F-4A63-6233-47F737A7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985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F8A44E-E68E-3355-0F98-D91D73D1C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037" y="365125"/>
            <a:ext cx="2629242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226861-1A06-2DB9-823F-64FC9D568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309" y="365125"/>
            <a:ext cx="7735307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8C18E1-7514-D096-ED9B-D3B19516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3B325-936D-45CC-3716-5E32E0B2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DE25E9-1773-B0CC-E8C3-97A51027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6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72" y="1583516"/>
            <a:ext cx="5487115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3006" y="1583516"/>
            <a:ext cx="5487114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71" y="394875"/>
            <a:ext cx="9160097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8570" y="1584475"/>
            <a:ext cx="5468487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72" y="1583516"/>
            <a:ext cx="5487115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71" y="394875"/>
            <a:ext cx="9160097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71" y="1583516"/>
            <a:ext cx="54648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6" indent="0">
              <a:buNone/>
              <a:defRPr sz="1200" b="1"/>
            </a:lvl6pPr>
            <a:lvl7pPr marL="2057948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71" y="2582458"/>
            <a:ext cx="5464888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5231" y="1583516"/>
            <a:ext cx="54648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6" indent="0">
              <a:buNone/>
              <a:defRPr sz="1200" b="1"/>
            </a:lvl6pPr>
            <a:lvl7pPr marL="2057948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5231" y="2582458"/>
            <a:ext cx="5464888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71" y="394875"/>
            <a:ext cx="9160097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8570" y="2590007"/>
            <a:ext cx="5468487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71" y="1583516"/>
            <a:ext cx="54648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6" indent="0">
              <a:buNone/>
              <a:defRPr sz="1200" b="1"/>
            </a:lvl6pPr>
            <a:lvl7pPr marL="2057948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71" y="2582458"/>
            <a:ext cx="5464888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5231" y="1583516"/>
            <a:ext cx="54648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6" indent="0">
              <a:buNone/>
              <a:defRPr sz="1200" b="1"/>
            </a:lvl6pPr>
            <a:lvl7pPr marL="2057948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71" y="394875"/>
            <a:ext cx="9160097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71" y="394875"/>
            <a:ext cx="9160097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1" y="1770680"/>
            <a:ext cx="12193588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en-US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71" y="394875"/>
            <a:ext cx="9160097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1" y="1770683"/>
            <a:ext cx="12193588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en-US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71" y="394875"/>
            <a:ext cx="9160097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71" y="394875"/>
            <a:ext cx="9160097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noProof="0"/>
              <a:t>Click to add title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71" y="1582637"/>
            <a:ext cx="1113744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de-DE" noProof="0"/>
              <a:t>Karlsruhe Institute for Technology (KIT).</a:t>
            </a:r>
          </a:p>
          <a:p>
            <a:pPr lvl="1"/>
            <a:r>
              <a:rPr lang="en-US" altLang="de-DE" noProof="0"/>
              <a:t>Second level</a:t>
            </a:r>
          </a:p>
          <a:p>
            <a:pPr lvl="2"/>
            <a:r>
              <a:rPr lang="en-US" altLang="de-DE" noProof="0"/>
              <a:t>Third level</a:t>
            </a:r>
          </a:p>
          <a:p>
            <a:pPr lvl="3"/>
            <a:r>
              <a:rPr lang="en-US" altLang="de-DE" noProof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51" y="6319881"/>
            <a:ext cx="1190569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334" y="441464"/>
            <a:ext cx="1440186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421" y="6329811"/>
            <a:ext cx="1370519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26 July 2024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38" y="6329811"/>
            <a:ext cx="435214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405" y="6329811"/>
            <a:ext cx="4909032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/>
              <a:t> 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1558" y="6329811"/>
            <a:ext cx="4327301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endParaRPr lang="en-US" altLang="de-DE" sz="900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2D7A741-32F7-B846-83AF-EF23B92764A1}"/>
              </a:ext>
            </a:extLst>
          </p:cNvPr>
          <p:cNvSpPr txBox="1">
            <a:spLocks/>
          </p:cNvSpPr>
          <p:nvPr userDrawn="1"/>
        </p:nvSpPr>
        <p:spPr>
          <a:xfrm>
            <a:off x="10414287" y="6329811"/>
            <a:ext cx="1370519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/>
              <a:t>IISM / KSRI@KIT</a:t>
            </a: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88" r:id="rId7"/>
    <p:sldLayoutId id="2147483689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702" r:id="rId15"/>
  </p:sldLayoutIdLst>
  <p:hf hdr="0" ftr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8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73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  <p15:guide id="5" orient="horz" pos="215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EA477B9-CF54-ABF9-5E1C-8260F982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9D486F-B319-62E3-EECF-EBC26A482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C4E48-AE4D-A845-2753-AD2D9D5C1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7EC1D3-8A44-4BCB-815B-AA910B17F069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982DFF-5808-C152-6B40-77EA7D9C3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055F24-FD13-6259-7201-4ABB1ECB3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7A7DEA-958B-4615-8B6B-AB6F920DD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9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80.png"/><Relationship Id="rId4" Type="http://schemas.openxmlformats.org/officeDocument/2006/relationships/image" Target="../media/image97.svg"/><Relationship Id="rId9" Type="http://schemas.openxmlformats.org/officeDocument/2006/relationships/image" Target="../media/image102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svg"/><Relationship Id="rId39" Type="http://schemas.openxmlformats.org/officeDocument/2006/relationships/image" Target="../media/image44.jpeg"/><Relationship Id="rId21" Type="http://schemas.openxmlformats.org/officeDocument/2006/relationships/image" Target="../media/image26.svg"/><Relationship Id="rId34" Type="http://schemas.openxmlformats.org/officeDocument/2006/relationships/image" Target="../media/image39.jpeg"/><Relationship Id="rId42" Type="http://schemas.openxmlformats.org/officeDocument/2006/relationships/image" Target="../media/image4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jpeg"/><Relationship Id="rId22" Type="http://schemas.openxmlformats.org/officeDocument/2006/relationships/image" Target="../media/image27.jpeg"/><Relationship Id="rId27" Type="http://schemas.openxmlformats.org/officeDocument/2006/relationships/image" Target="../media/image32.jpe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sv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46" Type="http://schemas.openxmlformats.org/officeDocument/2006/relationships/image" Target="../media/image51.svg"/><Relationship Id="rId20" Type="http://schemas.openxmlformats.org/officeDocument/2006/relationships/image" Target="../media/image25.png"/><Relationship Id="rId41" Type="http://schemas.openxmlformats.org/officeDocument/2006/relationships/image" Target="../media/image4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ai.com/ranking-metrics/mean-average-precision-map" TargetMode="External"/><Relationship Id="rId2" Type="http://schemas.openxmlformats.org/officeDocument/2006/relationships/hyperlink" Target="https://www.freepik.com/free-vector/hand-drawn-woman-supermarket_4104602.htm#fromView=search&amp;page=2&amp;position=0&amp;uuid=215175ba-a29a-4a77-aeb5-fb61ce7917c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rbraucherzentrale.de/wissen/lebensmittel/kennzeichnung-und-inhaltsstoffe/nutriscore-was-bedeutet-die-kennzeichnung-7620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3.svg"/><Relationship Id="rId5" Type="http://schemas.openxmlformats.org/officeDocument/2006/relationships/image" Target="../media/image58.jpeg"/><Relationship Id="rId10" Type="http://schemas.openxmlformats.org/officeDocument/2006/relationships/image" Target="../media/image62.png"/><Relationship Id="rId4" Type="http://schemas.openxmlformats.org/officeDocument/2006/relationships/image" Target="../media/image57.sv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7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487323" y="1927266"/>
            <a:ext cx="11367557" cy="380035"/>
          </a:xfrm>
        </p:spPr>
        <p:txBody>
          <a:bodyPr>
            <a:normAutofit fontScale="92500" lnSpcReduction="10000"/>
          </a:bodyPr>
          <a:lstStyle/>
          <a:p>
            <a:r>
              <a:rPr lang="en-US" sz="3200"/>
              <a:t>AISS CV – Group 6 – Food Label Recognition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87323" y="2639097"/>
            <a:ext cx="11355712" cy="679663"/>
          </a:xfrm>
        </p:spPr>
        <p:txBody>
          <a:bodyPr anchor="ctr">
            <a:normAutofit/>
          </a:bodyPr>
          <a:lstStyle/>
          <a:p>
            <a:r>
              <a:rPr lang="en-US" sz="2200"/>
              <a:t>Gianluca Geraci – Stefan Horst – Felix </a:t>
            </a:r>
            <a:r>
              <a:rPr lang="en-US" sz="2200" err="1"/>
              <a:t>Kloster</a:t>
            </a:r>
            <a:r>
              <a:rPr lang="en-US" sz="2200"/>
              <a:t> – </a:t>
            </a:r>
            <a:r>
              <a:rPr lang="en-US" sz="2200" err="1"/>
              <a:t>Yiğit</a:t>
            </a:r>
            <a:r>
              <a:rPr lang="en-US" sz="2200"/>
              <a:t> </a:t>
            </a:r>
            <a:r>
              <a:rPr lang="en-US" sz="2200" err="1"/>
              <a:t>Oğuz</a:t>
            </a:r>
            <a:r>
              <a:rPr lang="en-US" sz="2200"/>
              <a:t> – </a:t>
            </a:r>
            <a:r>
              <a:rPr lang="en-US" sz="2200" err="1"/>
              <a:t>Tianran</a:t>
            </a:r>
            <a:r>
              <a:rPr lang="en-US" sz="2200"/>
              <a:t> Wei</a:t>
            </a:r>
          </a:p>
        </p:txBody>
      </p:sp>
    </p:spTree>
    <p:extLst>
      <p:ext uri="{BB962C8B-B14F-4D97-AF65-F5344CB8AC3E}">
        <p14:creationId xmlns:p14="http://schemas.microsoft.com/office/powerpoint/2010/main" val="295205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Choosing The Right Model For The Task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26 July 2024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0BEC756-0BB4-D6BE-4336-F5F68ABC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</p:spPr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2AA1DE-845F-7BC8-ABB3-E13CC5C4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740" y="4710721"/>
            <a:ext cx="1284362" cy="126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C44028-6674-E6E8-78F5-CC02ACD95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21" y="5004525"/>
            <a:ext cx="1284362" cy="68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6">
            <a:extLst>
              <a:ext uri="{FF2B5EF4-FFF2-40B4-BE49-F238E27FC236}">
                <a16:creationId xmlns:a16="http://schemas.microsoft.com/office/drawing/2014/main" id="{65784DF5-AFB4-DE54-E489-CC6136795216}"/>
              </a:ext>
            </a:extLst>
          </p:cNvPr>
          <p:cNvGrpSpPr/>
          <p:nvPr/>
        </p:nvGrpSpPr>
        <p:grpSpPr>
          <a:xfrm>
            <a:off x="514424" y="1822429"/>
            <a:ext cx="11099450" cy="682061"/>
            <a:chOff x="509994" y="1136837"/>
            <a:chExt cx="4666730" cy="1707062"/>
          </a:xfrm>
          <a:solidFill>
            <a:schemeClr val="bg1">
              <a:lumMod val="85000"/>
            </a:schemeClr>
          </a:solidFill>
        </p:grpSpPr>
        <p:sp>
          <p:nvSpPr>
            <p:cNvPr id="10" name="Rechteck: abgerundete Ecken 7">
              <a:extLst>
                <a:ext uri="{FF2B5EF4-FFF2-40B4-BE49-F238E27FC236}">
                  <a16:creationId xmlns:a16="http://schemas.microsoft.com/office/drawing/2014/main" id="{6E1297FE-6BF6-7F46-3D94-879BF7767F48}"/>
                </a:ext>
              </a:extLst>
            </p:cNvPr>
            <p:cNvSpPr/>
            <p:nvPr/>
          </p:nvSpPr>
          <p:spPr>
            <a:xfrm>
              <a:off x="509994" y="1136837"/>
              <a:ext cx="4666730" cy="1707062"/>
            </a:xfrm>
            <a:prstGeom prst="roundRect">
              <a:avLst>
                <a:gd name="adj" fmla="val 287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Textfeld 8">
              <a:extLst>
                <a:ext uri="{FF2B5EF4-FFF2-40B4-BE49-F238E27FC236}">
                  <a16:creationId xmlns:a16="http://schemas.microsoft.com/office/drawing/2014/main" id="{A07F19E8-80BD-DCB5-08AA-14BAAD0E6E4E}"/>
                </a:ext>
              </a:extLst>
            </p:cNvPr>
            <p:cNvSpPr txBox="1"/>
            <p:nvPr/>
          </p:nvSpPr>
          <p:spPr>
            <a:xfrm>
              <a:off x="846714" y="1136837"/>
              <a:ext cx="3993289" cy="1707062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>
              <a:normAutofit/>
            </a:bodyPr>
            <a:lstStyle/>
            <a:p>
              <a:pPr marL="271145" indent="-271145">
                <a:lnSpc>
                  <a:spcPct val="114000"/>
                </a:lnSpc>
              </a:pP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P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retrained &amp; SOTA object detection model</a:t>
              </a:r>
              <a:endParaRPr lang="de-DE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2" name="Gruppieren 6">
            <a:extLst>
              <a:ext uri="{FF2B5EF4-FFF2-40B4-BE49-F238E27FC236}">
                <a16:creationId xmlns:a16="http://schemas.microsoft.com/office/drawing/2014/main" id="{E1F92BC0-8A38-62B3-28E9-C75779DFAB5C}"/>
              </a:ext>
            </a:extLst>
          </p:cNvPr>
          <p:cNvGrpSpPr/>
          <p:nvPr/>
        </p:nvGrpSpPr>
        <p:grpSpPr>
          <a:xfrm>
            <a:off x="514423" y="2715104"/>
            <a:ext cx="11099451" cy="682061"/>
            <a:chOff x="509994" y="1136837"/>
            <a:chExt cx="4666730" cy="1707062"/>
          </a:xfrm>
          <a:solidFill>
            <a:schemeClr val="bg1">
              <a:lumMod val="85000"/>
            </a:schemeClr>
          </a:solidFill>
        </p:grpSpPr>
        <p:sp>
          <p:nvSpPr>
            <p:cNvPr id="13" name="Rechteck: abgerundete Ecken 7">
              <a:extLst>
                <a:ext uri="{FF2B5EF4-FFF2-40B4-BE49-F238E27FC236}">
                  <a16:creationId xmlns:a16="http://schemas.microsoft.com/office/drawing/2014/main" id="{D62418D0-1CE3-6682-E667-20CE914D24E4}"/>
                </a:ext>
              </a:extLst>
            </p:cNvPr>
            <p:cNvSpPr/>
            <p:nvPr/>
          </p:nvSpPr>
          <p:spPr>
            <a:xfrm>
              <a:off x="509994" y="1136837"/>
              <a:ext cx="4666730" cy="1707062"/>
            </a:xfrm>
            <a:prstGeom prst="roundRect">
              <a:avLst>
                <a:gd name="adj" fmla="val 287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Textfeld 8">
              <a:extLst>
                <a:ext uri="{FF2B5EF4-FFF2-40B4-BE49-F238E27FC236}">
                  <a16:creationId xmlns:a16="http://schemas.microsoft.com/office/drawing/2014/main" id="{48272A89-E0DD-007F-A764-FBA3AC579058}"/>
                </a:ext>
              </a:extLst>
            </p:cNvPr>
            <p:cNvSpPr txBox="1"/>
            <p:nvPr/>
          </p:nvSpPr>
          <p:spPr>
            <a:xfrm>
              <a:off x="846714" y="1136837"/>
              <a:ext cx="4330010" cy="170706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 marL="271145" indent="-271145">
                <a:lnSpc>
                  <a:spcPct val="114000"/>
                </a:lnSpc>
              </a:pP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Small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model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for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 fast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inference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 on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Jetson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 Nano (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Accuracy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-Speed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Tradeoff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)</a:t>
              </a:r>
              <a:endParaRPr lang="de-DE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5" name="Gruppieren 6">
            <a:extLst>
              <a:ext uri="{FF2B5EF4-FFF2-40B4-BE49-F238E27FC236}">
                <a16:creationId xmlns:a16="http://schemas.microsoft.com/office/drawing/2014/main" id="{62052F5F-4415-90C3-4530-EA3A8FFB6327}"/>
              </a:ext>
            </a:extLst>
          </p:cNvPr>
          <p:cNvGrpSpPr/>
          <p:nvPr/>
        </p:nvGrpSpPr>
        <p:grpSpPr>
          <a:xfrm>
            <a:off x="514424" y="3607780"/>
            <a:ext cx="11099450" cy="682061"/>
            <a:chOff x="509994" y="1136837"/>
            <a:chExt cx="4666730" cy="1707062"/>
          </a:xfrm>
          <a:solidFill>
            <a:schemeClr val="bg1">
              <a:lumMod val="85000"/>
            </a:schemeClr>
          </a:solidFill>
        </p:grpSpPr>
        <p:sp>
          <p:nvSpPr>
            <p:cNvPr id="16" name="Rechteck: abgerundete Ecken 7">
              <a:extLst>
                <a:ext uri="{FF2B5EF4-FFF2-40B4-BE49-F238E27FC236}">
                  <a16:creationId xmlns:a16="http://schemas.microsoft.com/office/drawing/2014/main" id="{36810277-555F-C0E4-BFDA-D6A4DBAAE257}"/>
                </a:ext>
              </a:extLst>
            </p:cNvPr>
            <p:cNvSpPr/>
            <p:nvPr/>
          </p:nvSpPr>
          <p:spPr>
            <a:xfrm>
              <a:off x="509994" y="1136837"/>
              <a:ext cx="4666730" cy="1707062"/>
            </a:xfrm>
            <a:prstGeom prst="roundRect">
              <a:avLst>
                <a:gd name="adj" fmla="val 287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Textfeld 8">
              <a:extLst>
                <a:ext uri="{FF2B5EF4-FFF2-40B4-BE49-F238E27FC236}">
                  <a16:creationId xmlns:a16="http://schemas.microsoft.com/office/drawing/2014/main" id="{BD23E0B0-A3AD-6185-7152-8644202F76AA}"/>
                </a:ext>
              </a:extLst>
            </p:cNvPr>
            <p:cNvSpPr txBox="1"/>
            <p:nvPr/>
          </p:nvSpPr>
          <p:spPr>
            <a:xfrm>
              <a:off x="846714" y="1136837"/>
              <a:ext cx="4330010" cy="170706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rmAutofit/>
            </a:bodyPr>
            <a:lstStyle/>
            <a:p>
              <a:pPr marL="271145" indent="-271145">
                <a:lnSpc>
                  <a:spcPct val="114000"/>
                </a:lnSpc>
              </a:pP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Simple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training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 and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inference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 API </a:t>
              </a:r>
              <a:r>
                <a:rPr lang="de-DE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using</a:t>
              </a:r>
              <a:r>
                <a:rPr lang="de-DE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 „Darknet“ Framework</a:t>
              </a:r>
              <a:endParaRPr lang="de-DE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42D2550E-B8A4-CCFE-861E-BA797F8CD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189" y="1878737"/>
            <a:ext cx="567710" cy="56771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13562481-15B9-DDF4-3041-026E010D9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189" y="3669544"/>
            <a:ext cx="567710" cy="56771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E893A2E6-AC18-12A7-A313-626A88916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189" y="2772279"/>
            <a:ext cx="567710" cy="56771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FF8F60D0-2A06-9B8F-A76E-4BE99954EC3D}"/>
              </a:ext>
            </a:extLst>
          </p:cNvPr>
          <p:cNvSpPr/>
          <p:nvPr/>
        </p:nvSpPr>
        <p:spPr>
          <a:xfrm>
            <a:off x="921044" y="4986661"/>
            <a:ext cx="660783" cy="6820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75D8E6-A0DA-A570-3407-EC21E4773EEF}"/>
              </a:ext>
            </a:extLst>
          </p:cNvPr>
          <p:cNvSpPr txBox="1"/>
          <p:nvPr/>
        </p:nvSpPr>
        <p:spPr>
          <a:xfrm>
            <a:off x="1670538" y="5004525"/>
            <a:ext cx="3192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Tiny YOLO v4</a:t>
            </a:r>
            <a:endParaRPr lang="de-DE" sz="32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0BD2D-CE16-EFFE-0CD9-DA3D1B32B180}"/>
              </a:ext>
            </a:extLst>
          </p:cNvPr>
          <p:cNvSpPr txBox="1"/>
          <p:nvPr/>
        </p:nvSpPr>
        <p:spPr>
          <a:xfrm>
            <a:off x="6138272" y="5004525"/>
            <a:ext cx="2811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+ Darknet</a:t>
            </a:r>
            <a:endParaRPr lang="de-DE" sz="32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4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Final Training &amp; Using Darknet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0AAB5BB1-6354-4DD1-5458-B5E68E8E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</p:spPr>
        <p:txBody>
          <a:bodyPr/>
          <a:lstStyle/>
          <a:p>
            <a:fld id="{61696EC4-B4CF-4701-AD06-A8439D6D8E12}" type="slidenum">
              <a:rPr lang="en-US" noProof="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en-US" noProof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A0652BC-6976-CD1B-B020-313C26CAE7A2}"/>
              </a:ext>
            </a:extLst>
          </p:cNvPr>
          <p:cNvSpPr/>
          <p:nvPr/>
        </p:nvSpPr>
        <p:spPr>
          <a:xfrm>
            <a:off x="4992400" y="3045126"/>
            <a:ext cx="1286782" cy="7677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B2C4C0-2B8E-D67F-BBB2-00093A35ED0D}"/>
              </a:ext>
            </a:extLst>
          </p:cNvPr>
          <p:cNvGrpSpPr/>
          <p:nvPr/>
        </p:nvGrpSpPr>
        <p:grpSpPr>
          <a:xfrm>
            <a:off x="6640912" y="2042985"/>
            <a:ext cx="4689782" cy="2772030"/>
            <a:chOff x="7239637" y="2825625"/>
            <a:chExt cx="4290114" cy="1707062"/>
          </a:xfrm>
          <a:solidFill>
            <a:schemeClr val="bg1">
              <a:lumMod val="85000"/>
            </a:schemeClr>
          </a:solidFill>
        </p:grpSpPr>
        <p:grpSp>
          <p:nvGrpSpPr>
            <p:cNvPr id="20" name="Gruppieren 6">
              <a:extLst>
                <a:ext uri="{FF2B5EF4-FFF2-40B4-BE49-F238E27FC236}">
                  <a16:creationId xmlns:a16="http://schemas.microsoft.com/office/drawing/2014/main" id="{B510F0A8-1F26-A50A-2FEC-B12EC148486B}"/>
                </a:ext>
              </a:extLst>
            </p:cNvPr>
            <p:cNvGrpSpPr/>
            <p:nvPr/>
          </p:nvGrpSpPr>
          <p:grpSpPr>
            <a:xfrm>
              <a:off x="7239637" y="2825625"/>
              <a:ext cx="4290114" cy="1707062"/>
              <a:chOff x="563757" y="1097806"/>
              <a:chExt cx="4666730" cy="1707062"/>
            </a:xfrm>
            <a:grpFill/>
          </p:grpSpPr>
          <p:sp>
            <p:nvSpPr>
              <p:cNvPr id="22" name="Rechteck: abgerundete Ecken 7">
                <a:extLst>
                  <a:ext uri="{FF2B5EF4-FFF2-40B4-BE49-F238E27FC236}">
                    <a16:creationId xmlns:a16="http://schemas.microsoft.com/office/drawing/2014/main" id="{09ACD291-AEFB-61DD-158B-CBA5A8255645}"/>
                  </a:ext>
                </a:extLst>
              </p:cNvPr>
              <p:cNvSpPr/>
              <p:nvPr/>
            </p:nvSpPr>
            <p:spPr>
              <a:xfrm>
                <a:off x="563757" y="1097806"/>
                <a:ext cx="4666730" cy="1707062"/>
              </a:xfrm>
              <a:prstGeom prst="roundRect">
                <a:avLst>
                  <a:gd name="adj" fmla="val 81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3" name="Textfeld 8">
                <a:extLst>
                  <a:ext uri="{FF2B5EF4-FFF2-40B4-BE49-F238E27FC236}">
                    <a16:creationId xmlns:a16="http://schemas.microsoft.com/office/drawing/2014/main" id="{881B53FD-D284-1659-CC5A-4B553A81EEFF}"/>
                  </a:ext>
                </a:extLst>
              </p:cNvPr>
              <p:cNvSpPr txBox="1"/>
              <p:nvPr/>
            </p:nvSpPr>
            <p:spPr>
              <a:xfrm>
                <a:off x="888889" y="1186101"/>
                <a:ext cx="3993289" cy="660654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normAutofit/>
              </a:bodyPr>
              <a:lstStyle/>
              <a:p>
                <a:pPr algn="l"/>
                <a:r>
                  <a:rPr lang="de-DE" sz="24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Deploy and Use </a:t>
                </a:r>
                <a:r>
                  <a:rPr lang="de-DE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on </a:t>
                </a:r>
                <a:br>
                  <a:rPr lang="de-DE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de-DE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Jetson</a:t>
                </a:r>
                <a:r>
                  <a:rPr lang="de-DE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Nano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E83882-49FF-58B1-0C3E-782A33D0ECBF}"/>
                </a:ext>
              </a:extLst>
            </p:cNvPr>
            <p:cNvSpPr txBox="1"/>
            <p:nvPr/>
          </p:nvSpPr>
          <p:spPr>
            <a:xfrm>
              <a:off x="7781047" y="3757605"/>
              <a:ext cx="3207293" cy="56860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lvl="1" defTabSz="674073">
                <a:buSzPct val="88000"/>
              </a:pPr>
              <a:r>
                <a:rPr lang="es-E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To run Darknet, it’s necessary to recompile OpenCV in order to support CUDA and GStreamer </a:t>
              </a:r>
            </a:p>
          </p:txBody>
        </p:sp>
      </p:grpSp>
      <p:pic>
        <p:nvPicPr>
          <p:cNvPr id="24" name="Picture 23" descr="A computer chip with green labels&#10;&#10;Description automatically generated with medium confidence">
            <a:extLst>
              <a:ext uri="{FF2B5EF4-FFF2-40B4-BE49-F238E27FC236}">
                <a16:creationId xmlns:a16="http://schemas.microsoft.com/office/drawing/2014/main" id="{5C4E0D76-1F43-A2A3-5A6B-6338058A8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697" y="2149832"/>
            <a:ext cx="1308933" cy="1135133"/>
          </a:xfrm>
          <a:prstGeom prst="roundRect">
            <a:avLst>
              <a:gd name="adj" fmla="val 24972"/>
            </a:avLst>
          </a:prstGeom>
        </p:spPr>
      </p:pic>
      <p:sp>
        <p:nvSpPr>
          <p:cNvPr id="25" name="Lightning Bolt 24">
            <a:extLst>
              <a:ext uri="{FF2B5EF4-FFF2-40B4-BE49-F238E27FC236}">
                <a16:creationId xmlns:a16="http://schemas.microsoft.com/office/drawing/2014/main" id="{DA78BB2D-DF92-4F3B-6ADB-B4E27A954479}"/>
              </a:ext>
            </a:extLst>
          </p:cNvPr>
          <p:cNvSpPr/>
          <p:nvPr/>
        </p:nvSpPr>
        <p:spPr>
          <a:xfrm flipH="1">
            <a:off x="6887845" y="3776676"/>
            <a:ext cx="329426" cy="500487"/>
          </a:xfrm>
          <a:prstGeom prst="lightningBol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2FC3AAA-DCF5-D007-FEE7-EC86EB04AC36}"/>
              </a:ext>
            </a:extLst>
          </p:cNvPr>
          <p:cNvGrpSpPr/>
          <p:nvPr/>
        </p:nvGrpSpPr>
        <p:grpSpPr>
          <a:xfrm>
            <a:off x="692071" y="2258252"/>
            <a:ext cx="3973592" cy="2341496"/>
            <a:chOff x="692071" y="2258252"/>
            <a:chExt cx="3973592" cy="2341496"/>
          </a:xfrm>
          <a:solidFill>
            <a:schemeClr val="bg1">
              <a:lumMod val="85000"/>
            </a:schemeClr>
          </a:solidFill>
        </p:grpSpPr>
        <p:grpSp>
          <p:nvGrpSpPr>
            <p:cNvPr id="2051" name="Group 2050">
              <a:extLst>
                <a:ext uri="{FF2B5EF4-FFF2-40B4-BE49-F238E27FC236}">
                  <a16:creationId xmlns:a16="http://schemas.microsoft.com/office/drawing/2014/main" id="{F306C280-A796-3C7B-3A74-53F54BB0C636}"/>
                </a:ext>
              </a:extLst>
            </p:cNvPr>
            <p:cNvGrpSpPr/>
            <p:nvPr/>
          </p:nvGrpSpPr>
          <p:grpSpPr>
            <a:xfrm>
              <a:off x="692071" y="2258252"/>
              <a:ext cx="3973591" cy="2341496"/>
              <a:chOff x="784929" y="2593594"/>
              <a:chExt cx="3973591" cy="3452638"/>
            </a:xfrm>
            <a:grpFill/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9BAA0279-D1C8-43D0-CF87-44D757D61850}"/>
                  </a:ext>
                </a:extLst>
              </p:cNvPr>
              <p:cNvGrpSpPr/>
              <p:nvPr/>
            </p:nvGrpSpPr>
            <p:grpSpPr>
              <a:xfrm>
                <a:off x="784929" y="2593594"/>
                <a:ext cx="3973591" cy="3452638"/>
                <a:chOff x="845527" y="1138337"/>
                <a:chExt cx="4322420" cy="3452638"/>
              </a:xfrm>
              <a:grpFill/>
            </p:grpSpPr>
            <p:sp>
              <p:nvSpPr>
                <p:cNvPr id="9" name="Rechteck: abgerundete Ecken 7">
                  <a:extLst>
                    <a:ext uri="{FF2B5EF4-FFF2-40B4-BE49-F238E27FC236}">
                      <a16:creationId xmlns:a16="http://schemas.microsoft.com/office/drawing/2014/main" id="{FB8FC713-03AA-BD02-DB40-A0DF0711E254}"/>
                    </a:ext>
                  </a:extLst>
                </p:cNvPr>
                <p:cNvSpPr/>
                <p:nvPr/>
              </p:nvSpPr>
              <p:spPr>
                <a:xfrm>
                  <a:off x="845527" y="1138337"/>
                  <a:ext cx="4322420" cy="3452638"/>
                </a:xfrm>
                <a:prstGeom prst="roundRect">
                  <a:avLst>
                    <a:gd name="adj" fmla="val 814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7" name="Textfeld 8">
                  <a:extLst>
                    <a:ext uri="{FF2B5EF4-FFF2-40B4-BE49-F238E27FC236}">
                      <a16:creationId xmlns:a16="http://schemas.microsoft.com/office/drawing/2014/main" id="{471E496F-D42C-58CC-122D-C14EB5FE756B}"/>
                    </a:ext>
                  </a:extLst>
                </p:cNvPr>
                <p:cNvSpPr txBox="1"/>
                <p:nvPr/>
              </p:nvSpPr>
              <p:spPr>
                <a:xfrm>
                  <a:off x="1207079" y="1376859"/>
                  <a:ext cx="3234806" cy="1185089"/>
                </a:xfrm>
                <a:prstGeom prst="rect">
                  <a:avLst/>
                </a:prstGeom>
                <a:grpFill/>
              </p:spPr>
              <p:txBody>
                <a:bodyPr vert="horz"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de-DE" sz="2400" b="1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Train</a:t>
                  </a:r>
                  <a:r>
                    <a:rPr lang="de-DE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 </a:t>
                  </a:r>
                  <a:r>
                    <a:rPr lang="de-DE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on separate GPU </a:t>
                  </a:r>
                  <a:r>
                    <a:rPr lang="de-DE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for</a:t>
                  </a:r>
                  <a:r>
                    <a:rPr lang="de-DE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 </a:t>
                  </a:r>
                  <a:r>
                    <a:rPr lang="de-DE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acceleration</a:t>
                  </a:r>
                  <a:endParaRPr lang="de-DE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FA42F17-D554-8755-7353-5E6662302588}"/>
                  </a:ext>
                </a:extLst>
              </p:cNvPr>
              <p:cNvSpPr txBox="1"/>
              <p:nvPr/>
            </p:nvSpPr>
            <p:spPr>
              <a:xfrm>
                <a:off x="1117303" y="4861197"/>
                <a:ext cx="3309693" cy="6807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NVIDIA RTX 4090 GPU</a:t>
                </a:r>
              </a:p>
            </p:txBody>
          </p:sp>
        </p:grpSp>
        <p:sp>
          <p:nvSpPr>
            <p:cNvPr id="3" name="TextBox 29">
              <a:extLst>
                <a:ext uri="{FF2B5EF4-FFF2-40B4-BE49-F238E27FC236}">
                  <a16:creationId xmlns:a16="http://schemas.microsoft.com/office/drawing/2014/main" id="{F99463E1-EED9-3850-D63E-DAAC999426A2}"/>
                </a:ext>
              </a:extLst>
            </p:cNvPr>
            <p:cNvSpPr txBox="1"/>
            <p:nvPr/>
          </p:nvSpPr>
          <p:spPr>
            <a:xfrm>
              <a:off x="723253" y="3325557"/>
              <a:ext cx="394241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1771 </a:t>
              </a:r>
              <a:r>
                <a:rPr lang="es-ES" sz="24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train</a:t>
              </a:r>
              <a:r>
                <a:rPr lang="es-E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s-ES" sz="24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images</a:t>
              </a:r>
              <a:endParaRPr lang="es-ES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" name="Graphic 4" descr="Rocket with solid fill">
            <a:extLst>
              <a:ext uri="{FF2B5EF4-FFF2-40B4-BE49-F238E27FC236}">
                <a16:creationId xmlns:a16="http://schemas.microsoft.com/office/drawing/2014/main" id="{8EC23AB5-3B9E-2EC6-42BB-B096A7B46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4906" y="19852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31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154BD4-05E5-1E21-409F-1F088FA7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60407E-D265-2D02-EC17-7966611E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41A3D-18D2-7A43-42DB-DAFBFAE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Good Quality of Model Predictions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FECB8B-7D75-8D39-7548-A728FE3A10FA}"/>
              </a:ext>
            </a:extLst>
          </p:cNvPr>
          <p:cNvGrpSpPr/>
          <p:nvPr/>
        </p:nvGrpSpPr>
        <p:grpSpPr>
          <a:xfrm>
            <a:off x="2205594" y="1825217"/>
            <a:ext cx="3355046" cy="1482762"/>
            <a:chOff x="4212771" y="1525280"/>
            <a:chExt cx="3355046" cy="1482762"/>
          </a:xfrm>
        </p:grpSpPr>
        <p:sp>
          <p:nvSpPr>
            <p:cNvPr id="12" name="Rechteck: abgerundete Ecken 7">
              <a:extLst>
                <a:ext uri="{FF2B5EF4-FFF2-40B4-BE49-F238E27FC236}">
                  <a16:creationId xmlns:a16="http://schemas.microsoft.com/office/drawing/2014/main" id="{46B4D8C3-4409-F9BD-FF74-5176EA3C8555}"/>
                </a:ext>
              </a:extLst>
            </p:cNvPr>
            <p:cNvSpPr/>
            <p:nvPr/>
          </p:nvSpPr>
          <p:spPr>
            <a:xfrm>
              <a:off x="4212771" y="1525280"/>
              <a:ext cx="3355046" cy="1482762"/>
            </a:xfrm>
            <a:prstGeom prst="roundRect">
              <a:avLst>
                <a:gd name="adj" fmla="val 814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B25D5D-AC3E-7A63-A778-280B0BFC8542}"/>
                </a:ext>
              </a:extLst>
            </p:cNvPr>
            <p:cNvSpPr txBox="1"/>
            <p:nvPr/>
          </p:nvSpPr>
          <p:spPr>
            <a:xfrm>
              <a:off x="4310414" y="1620729"/>
              <a:ext cx="3159760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214 Bounding Boxes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6DA29C2-827F-E117-9F8D-00F9EE793EAC}"/>
                </a:ext>
              </a:extLst>
            </p:cNvPr>
            <p:cNvGrpSpPr/>
            <p:nvPr/>
          </p:nvGrpSpPr>
          <p:grpSpPr>
            <a:xfrm>
              <a:off x="5325938" y="2140572"/>
              <a:ext cx="1128712" cy="619760"/>
              <a:chOff x="5141119" y="2809240"/>
              <a:chExt cx="1128712" cy="61976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D001672-F31E-489A-EE01-9CE6C6A83ABA}"/>
                  </a:ext>
                </a:extLst>
              </p:cNvPr>
              <p:cNvSpPr/>
              <p:nvPr/>
            </p:nvSpPr>
            <p:spPr>
              <a:xfrm>
                <a:off x="5141119" y="2809240"/>
                <a:ext cx="1128712" cy="61976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76" name="Picture 75" descr="A blue and white sign with white text&#10;&#10;Description automatically generated">
                <a:extLst>
                  <a:ext uri="{FF2B5EF4-FFF2-40B4-BE49-F238E27FC236}">
                    <a16:creationId xmlns:a16="http://schemas.microsoft.com/office/drawing/2014/main" id="{BFE0B569-9E07-54F7-80F2-11A2A9ADE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3601" y="2893038"/>
                <a:ext cx="983748" cy="452165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03D28D-D5C3-67BE-680F-A155A0ACFBE5}"/>
              </a:ext>
            </a:extLst>
          </p:cNvPr>
          <p:cNvGrpSpPr/>
          <p:nvPr/>
        </p:nvGrpSpPr>
        <p:grpSpPr>
          <a:xfrm>
            <a:off x="528071" y="4184454"/>
            <a:ext cx="3355046" cy="1482762"/>
            <a:chOff x="1580526" y="3382690"/>
            <a:chExt cx="3355046" cy="1482762"/>
          </a:xfrm>
        </p:grpSpPr>
        <p:sp>
          <p:nvSpPr>
            <p:cNvPr id="13" name="Rechteck: abgerundete Ecken 7">
              <a:extLst>
                <a:ext uri="{FF2B5EF4-FFF2-40B4-BE49-F238E27FC236}">
                  <a16:creationId xmlns:a16="http://schemas.microsoft.com/office/drawing/2014/main" id="{69AD6011-96AD-40D0-859D-5E6A9EC8D342}"/>
                </a:ext>
              </a:extLst>
            </p:cNvPr>
            <p:cNvSpPr/>
            <p:nvPr/>
          </p:nvSpPr>
          <p:spPr>
            <a:xfrm>
              <a:off x="1580526" y="3382690"/>
              <a:ext cx="3355046" cy="1482762"/>
            </a:xfrm>
            <a:prstGeom prst="roundRect">
              <a:avLst>
                <a:gd name="adj" fmla="val 814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2205559-4D36-4293-27B3-7EDD78B95140}"/>
                </a:ext>
              </a:extLst>
            </p:cNvPr>
            <p:cNvGrpSpPr/>
            <p:nvPr/>
          </p:nvGrpSpPr>
          <p:grpSpPr>
            <a:xfrm>
              <a:off x="1768426" y="3800526"/>
              <a:ext cx="3129904" cy="619760"/>
              <a:chOff x="1084444" y="4674536"/>
              <a:chExt cx="3129904" cy="619760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E2FE94-2399-E0D3-F5CD-5F787555468A}"/>
                  </a:ext>
                </a:extLst>
              </p:cNvPr>
              <p:cNvSpPr txBox="1"/>
              <p:nvPr/>
            </p:nvSpPr>
            <p:spPr>
              <a:xfrm>
                <a:off x="2285638" y="4767313"/>
                <a:ext cx="1928710" cy="461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Correct: 188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DCBBD19-C5BC-B967-E02B-8DA0083DBBCE}"/>
                  </a:ext>
                </a:extLst>
              </p:cNvPr>
              <p:cNvGrpSpPr/>
              <p:nvPr/>
            </p:nvGrpSpPr>
            <p:grpSpPr>
              <a:xfrm>
                <a:off x="1084444" y="4674536"/>
                <a:ext cx="1128712" cy="619760"/>
                <a:chOff x="5141119" y="2809240"/>
                <a:chExt cx="1128712" cy="61976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F5BEAEC8-52C2-D59A-65D7-FD18B1A890FE}"/>
                    </a:ext>
                  </a:extLst>
                </p:cNvPr>
                <p:cNvSpPr/>
                <p:nvPr/>
              </p:nvSpPr>
              <p:spPr>
                <a:xfrm>
                  <a:off x="5141119" y="2809240"/>
                  <a:ext cx="1128712" cy="619760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pic>
              <p:nvPicPr>
                <p:cNvPr id="99" name="Picture 98" descr="A blue and white sign with white text&#10;&#10;Description automatically generated">
                  <a:extLst>
                    <a:ext uri="{FF2B5EF4-FFF2-40B4-BE49-F238E27FC236}">
                      <a16:creationId xmlns:a16="http://schemas.microsoft.com/office/drawing/2014/main" id="{286678D5-2F44-95E6-9B30-1B7CA883B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3601" y="2893038"/>
                  <a:ext cx="983748" cy="45216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0EAC45-7B48-C9A5-CEB3-A5C216BFAC0C}"/>
              </a:ext>
            </a:extLst>
          </p:cNvPr>
          <p:cNvGrpSpPr/>
          <p:nvPr/>
        </p:nvGrpSpPr>
        <p:grpSpPr>
          <a:xfrm>
            <a:off x="4149327" y="4184454"/>
            <a:ext cx="3131641" cy="1482762"/>
            <a:chOff x="7356488" y="3370699"/>
            <a:chExt cx="3355046" cy="1482762"/>
          </a:xfrm>
        </p:grpSpPr>
        <p:sp>
          <p:nvSpPr>
            <p:cNvPr id="15" name="Rechteck: abgerundete Ecken 7">
              <a:extLst>
                <a:ext uri="{FF2B5EF4-FFF2-40B4-BE49-F238E27FC236}">
                  <a16:creationId xmlns:a16="http://schemas.microsoft.com/office/drawing/2014/main" id="{2E9128FC-4516-9999-1F28-76D14EA29797}"/>
                </a:ext>
              </a:extLst>
            </p:cNvPr>
            <p:cNvSpPr/>
            <p:nvPr/>
          </p:nvSpPr>
          <p:spPr>
            <a:xfrm>
              <a:off x="7356488" y="3370699"/>
              <a:ext cx="3355046" cy="1482762"/>
            </a:xfrm>
            <a:prstGeom prst="roundRect">
              <a:avLst>
                <a:gd name="adj" fmla="val 814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4A3B37-0D1E-E068-986B-A5B8C0197595}"/>
                </a:ext>
              </a:extLst>
            </p:cNvPr>
            <p:cNvGrpSpPr/>
            <p:nvPr/>
          </p:nvGrpSpPr>
          <p:grpSpPr>
            <a:xfrm>
              <a:off x="7606909" y="3881311"/>
              <a:ext cx="2961366" cy="462339"/>
              <a:chOff x="7771295" y="4908072"/>
              <a:chExt cx="2961366" cy="462339"/>
            </a:xfrm>
          </p:grpSpPr>
          <p:pic>
            <p:nvPicPr>
              <p:cNvPr id="105" name="Picture 104" descr="A blue and white sign with white text&#10;&#10;Description automatically generated">
                <a:extLst>
                  <a:ext uri="{FF2B5EF4-FFF2-40B4-BE49-F238E27FC236}">
                    <a16:creationId xmlns:a16="http://schemas.microsoft.com/office/drawing/2014/main" id="{970A9156-F7BC-A7F9-F6D0-A6D9FB7E4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1295" y="4918246"/>
                <a:ext cx="983748" cy="452165"/>
              </a:xfrm>
              <a:prstGeom prst="rect">
                <a:avLst/>
              </a:prstGeom>
            </p:spPr>
          </p:pic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9088A27-654E-D2C2-72D7-8319071095BF}"/>
                  </a:ext>
                </a:extLst>
              </p:cNvPr>
              <p:cNvSpPr txBox="1"/>
              <p:nvPr/>
            </p:nvSpPr>
            <p:spPr>
              <a:xfrm>
                <a:off x="8900006" y="4908072"/>
                <a:ext cx="1832655" cy="461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Missed: 26</a:t>
                </a:r>
              </a:p>
            </p:txBody>
          </p:sp>
        </p:grpSp>
      </p:grpSp>
      <p:sp>
        <p:nvSpPr>
          <p:cNvPr id="10" name="Rechteck: abgerundete Ecken 7">
            <a:extLst>
              <a:ext uri="{FF2B5EF4-FFF2-40B4-BE49-F238E27FC236}">
                <a16:creationId xmlns:a16="http://schemas.microsoft.com/office/drawing/2014/main" id="{7DA9F10D-A55F-2D88-B8D4-5BE244E9B858}"/>
              </a:ext>
            </a:extLst>
          </p:cNvPr>
          <p:cNvSpPr/>
          <p:nvPr/>
        </p:nvSpPr>
        <p:spPr>
          <a:xfrm>
            <a:off x="8305467" y="4169598"/>
            <a:ext cx="3355046" cy="1482762"/>
          </a:xfrm>
          <a:prstGeom prst="roundRect">
            <a:avLst>
              <a:gd name="adj" fmla="val 814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61F82B-0BF7-AC5B-113F-0FA6776CF290}"/>
              </a:ext>
            </a:extLst>
          </p:cNvPr>
          <p:cNvGrpSpPr/>
          <p:nvPr/>
        </p:nvGrpSpPr>
        <p:grpSpPr>
          <a:xfrm>
            <a:off x="8571234" y="4630811"/>
            <a:ext cx="3132084" cy="619760"/>
            <a:chOff x="7806466" y="3749075"/>
            <a:chExt cx="3132084" cy="61976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49607C8-EC9E-E68D-F767-DEF70B2F7757}"/>
                </a:ext>
              </a:extLst>
            </p:cNvPr>
            <p:cNvGrpSpPr/>
            <p:nvPr/>
          </p:nvGrpSpPr>
          <p:grpSpPr>
            <a:xfrm>
              <a:off x="7806466" y="3749075"/>
              <a:ext cx="1128712" cy="619760"/>
              <a:chOff x="6743022" y="3770936"/>
              <a:chExt cx="1128712" cy="61976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BA8B8BD-F71F-EA12-330A-F1458282FF71}"/>
                  </a:ext>
                </a:extLst>
              </p:cNvPr>
              <p:cNvSpPr/>
              <p:nvPr/>
            </p:nvSpPr>
            <p:spPr>
              <a:xfrm>
                <a:off x="6743022" y="3770936"/>
                <a:ext cx="1128712" cy="61976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9E375F5-1273-9A6E-9539-56188DF75DAC}"/>
                  </a:ext>
                </a:extLst>
              </p:cNvPr>
              <p:cNvSpPr txBox="1"/>
              <p:nvPr/>
            </p:nvSpPr>
            <p:spPr>
              <a:xfrm>
                <a:off x="6743022" y="3880761"/>
                <a:ext cx="11287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505359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no label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6CE93FB-9413-98F7-5E0B-24243A51F964}"/>
                </a:ext>
              </a:extLst>
            </p:cNvPr>
            <p:cNvSpPr txBox="1"/>
            <p:nvPr/>
          </p:nvSpPr>
          <p:spPr>
            <a:xfrm>
              <a:off x="8935178" y="3829187"/>
              <a:ext cx="2003372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Incorrect: 15</a:t>
              </a: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4C00B63-1649-C8EF-6D7C-2909270F6E26}"/>
              </a:ext>
            </a:extLst>
          </p:cNvPr>
          <p:cNvSpPr/>
          <p:nvPr/>
        </p:nvSpPr>
        <p:spPr>
          <a:xfrm rot="2785393">
            <a:off x="4311155" y="3510010"/>
            <a:ext cx="647236" cy="3904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76AE996-C387-7A80-EAC5-68C66412D847}"/>
              </a:ext>
            </a:extLst>
          </p:cNvPr>
          <p:cNvSpPr/>
          <p:nvPr/>
        </p:nvSpPr>
        <p:spPr>
          <a:xfrm rot="8006035">
            <a:off x="2995143" y="3510211"/>
            <a:ext cx="647236" cy="3904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phic 22" descr="Add with solid fill">
            <a:extLst>
              <a:ext uri="{FF2B5EF4-FFF2-40B4-BE49-F238E27FC236}">
                <a16:creationId xmlns:a16="http://schemas.microsoft.com/office/drawing/2014/main" id="{E1EA5B10-7335-A3A7-2FC1-380299C48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0607" y="4628369"/>
            <a:ext cx="565220" cy="5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1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67329-772C-726C-66F6-8BD6AD5C0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E39BD-2AEB-1997-A8B5-D320840A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13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18960F-56BC-BCA3-93B2-8F8C3443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Our Model Achieves A High Average Precision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8F6561-6A53-6968-55D6-28F08A028EC5}"/>
              </a:ext>
            </a:extLst>
          </p:cNvPr>
          <p:cNvGrpSpPr/>
          <p:nvPr/>
        </p:nvGrpSpPr>
        <p:grpSpPr>
          <a:xfrm>
            <a:off x="2042526" y="1477828"/>
            <a:ext cx="8108536" cy="4613193"/>
            <a:chOff x="836421" y="1477828"/>
            <a:chExt cx="8108536" cy="4613193"/>
          </a:xfrm>
        </p:grpSpPr>
        <p:pic>
          <p:nvPicPr>
            <p:cNvPr id="6" name="Picture 5" descr="A graph of a number of bars&#10;&#10;Description automatically generated with medium confidence">
              <a:extLst>
                <a:ext uri="{FF2B5EF4-FFF2-40B4-BE49-F238E27FC236}">
                  <a16:creationId xmlns:a16="http://schemas.microsoft.com/office/drawing/2014/main" id="{A70A1AD4-1FDF-20E1-6C61-6094B7EF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421" y="1477828"/>
              <a:ext cx="8108536" cy="461319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4F12D8-3147-F5B5-72E9-80DE34B21D97}"/>
                </a:ext>
              </a:extLst>
            </p:cNvPr>
            <p:cNvSpPr/>
            <p:nvPr/>
          </p:nvSpPr>
          <p:spPr>
            <a:xfrm>
              <a:off x="1391035" y="4320609"/>
              <a:ext cx="2019102" cy="126957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8267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graph with black text and green dots&#10;&#10;Description automatically generated">
            <a:extLst>
              <a:ext uri="{FF2B5EF4-FFF2-40B4-BE49-F238E27FC236}">
                <a16:creationId xmlns:a16="http://schemas.microsoft.com/office/drawing/2014/main" id="{1430F9B1-C24B-3EFD-39A4-30E40A79B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33" y="1162623"/>
            <a:ext cx="8471122" cy="508267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93495-0F8E-A3DF-EF41-04E477E34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CD37C-CA92-ABE8-6B19-F3974930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14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05BD00-A68C-5B74-B621-6733E9D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Relationship: Number of Labels &amp; AP Score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4EFB8C-E9D2-169C-39E9-187AC2C14947}"/>
              </a:ext>
            </a:extLst>
          </p:cNvPr>
          <p:cNvCxnSpPr>
            <a:cxnSpLocks/>
          </p:cNvCxnSpPr>
          <p:nvPr/>
        </p:nvCxnSpPr>
        <p:spPr>
          <a:xfrm flipV="1">
            <a:off x="3291840" y="1930371"/>
            <a:ext cx="4155440" cy="2113280"/>
          </a:xfrm>
          <a:prstGeom prst="straightConnector1">
            <a:avLst/>
          </a:prstGeom>
          <a:ln w="57150">
            <a:solidFill>
              <a:srgbClr val="4664AA">
                <a:alpha val="7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09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95BFF-1BCF-B0EF-02C5-E90782E0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D7589-F1CC-501B-8522-599FF2C8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15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8004B8-C910-5DD3-EC38-13A57216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Improving Poor Performing Classes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2FABF-DF0B-DA87-4C20-60A35ADA10D1}"/>
              </a:ext>
            </a:extLst>
          </p:cNvPr>
          <p:cNvGrpSpPr/>
          <p:nvPr/>
        </p:nvGrpSpPr>
        <p:grpSpPr>
          <a:xfrm>
            <a:off x="1807767" y="1345263"/>
            <a:ext cx="8578055" cy="4801907"/>
            <a:chOff x="1807767" y="1345263"/>
            <a:chExt cx="8578055" cy="48019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50E5FA-856E-601E-5139-D1733DBCAE3C}"/>
                </a:ext>
              </a:extLst>
            </p:cNvPr>
            <p:cNvGrpSpPr/>
            <p:nvPr/>
          </p:nvGrpSpPr>
          <p:grpSpPr>
            <a:xfrm>
              <a:off x="1807767" y="1345263"/>
              <a:ext cx="8578055" cy="4801907"/>
              <a:chOff x="1807767" y="1345263"/>
              <a:chExt cx="8578055" cy="4801907"/>
            </a:xfrm>
          </p:grpSpPr>
          <p:pic>
            <p:nvPicPr>
              <p:cNvPr id="6" name="Picture 5" descr="A graph of a number of green rectangular objects&#10;&#10;Description automatically generated with medium confidence">
                <a:extLst>
                  <a:ext uri="{FF2B5EF4-FFF2-40B4-BE49-F238E27FC236}">
                    <a16:creationId xmlns:a16="http://schemas.microsoft.com/office/drawing/2014/main" id="{72F2B2C0-A8C0-482D-9F18-283DE4C85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37"/>
              <a:stretch/>
            </p:blipFill>
            <p:spPr>
              <a:xfrm>
                <a:off x="1807767" y="1345263"/>
                <a:ext cx="8578055" cy="480190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6DD8D5D-CF96-A667-ACA5-EFC4A35FD02D}"/>
                  </a:ext>
                </a:extLst>
              </p:cNvPr>
              <p:cNvSpPr/>
              <p:nvPr/>
            </p:nvSpPr>
            <p:spPr>
              <a:xfrm>
                <a:off x="8755380" y="1828800"/>
                <a:ext cx="1394460" cy="3269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5797A9-461E-0927-8D03-F031E818A0AF}"/>
                </a:ext>
              </a:extLst>
            </p:cNvPr>
            <p:cNvSpPr/>
            <p:nvPr/>
          </p:nvSpPr>
          <p:spPr>
            <a:xfrm>
              <a:off x="8755380" y="5164931"/>
              <a:ext cx="1394460" cy="806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2" descr="Nutri-Score für Lebensmittel">
            <a:extLst>
              <a:ext uri="{FF2B5EF4-FFF2-40B4-BE49-F238E27FC236}">
                <a16:creationId xmlns:a16="http://schemas.microsoft.com/office/drawing/2014/main" id="{CDB0BAAC-99DA-3F50-6BC4-BAA948497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" t="7469" r="58107" b="63533"/>
          <a:stretch/>
        </p:blipFill>
        <p:spPr bwMode="auto">
          <a:xfrm>
            <a:off x="2656557" y="4474624"/>
            <a:ext cx="1097750" cy="5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utri-Score für Lebensmittel">
            <a:extLst>
              <a:ext uri="{FF2B5EF4-FFF2-40B4-BE49-F238E27FC236}">
                <a16:creationId xmlns:a16="http://schemas.microsoft.com/office/drawing/2014/main" id="{810FF58C-74A2-D6A7-CB13-050F1E966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t="66824" r="58005" b="4179"/>
          <a:stretch/>
        </p:blipFill>
        <p:spPr bwMode="auto">
          <a:xfrm>
            <a:off x="4220176" y="4474624"/>
            <a:ext cx="1097749" cy="5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Nutri-Score für Lebensmittel">
            <a:extLst>
              <a:ext uri="{FF2B5EF4-FFF2-40B4-BE49-F238E27FC236}">
                <a16:creationId xmlns:a16="http://schemas.microsoft.com/office/drawing/2014/main" id="{A0AC9C1F-80DF-9F53-4C42-72A866179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4" t="37505" r="28229" b="33498"/>
          <a:stretch/>
        </p:blipFill>
        <p:spPr bwMode="auto">
          <a:xfrm>
            <a:off x="5785844" y="4474624"/>
            <a:ext cx="1097750" cy="5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Nutri-Score für Lebensmittel">
            <a:extLst>
              <a:ext uri="{FF2B5EF4-FFF2-40B4-BE49-F238E27FC236}">
                <a16:creationId xmlns:a16="http://schemas.microsoft.com/office/drawing/2014/main" id="{93744A54-AF43-1B0E-AB24-863387B69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7" t="7319" r="1916" b="63683"/>
          <a:stretch/>
        </p:blipFill>
        <p:spPr bwMode="auto">
          <a:xfrm>
            <a:off x="7352350" y="4474624"/>
            <a:ext cx="1097749" cy="5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3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95BFF-1BCF-B0EF-02C5-E90782E0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D7589-F1CC-501B-8522-599FF2C8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16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8004B8-C910-5DD3-EC38-13A57216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Improving Poor Performing Classes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50E5FA-856E-601E-5139-D1733DBCAE3C}"/>
              </a:ext>
            </a:extLst>
          </p:cNvPr>
          <p:cNvGrpSpPr/>
          <p:nvPr/>
        </p:nvGrpSpPr>
        <p:grpSpPr>
          <a:xfrm>
            <a:off x="1807767" y="1345263"/>
            <a:ext cx="8578055" cy="4801907"/>
            <a:chOff x="1807767" y="1345263"/>
            <a:chExt cx="8578055" cy="4801907"/>
          </a:xfrm>
        </p:grpSpPr>
        <p:pic>
          <p:nvPicPr>
            <p:cNvPr id="6" name="Picture 5" descr="A graph of a number of green rectangular objects&#10;&#10;Description automatically generated with medium confidence">
              <a:extLst>
                <a:ext uri="{FF2B5EF4-FFF2-40B4-BE49-F238E27FC236}">
                  <a16:creationId xmlns:a16="http://schemas.microsoft.com/office/drawing/2014/main" id="{72F2B2C0-A8C0-482D-9F18-283DE4C85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37"/>
            <a:stretch/>
          </p:blipFill>
          <p:spPr>
            <a:xfrm>
              <a:off x="1807767" y="1345263"/>
              <a:ext cx="8578055" cy="480190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DD8D5D-CF96-A667-ACA5-EFC4A35FD02D}"/>
                </a:ext>
              </a:extLst>
            </p:cNvPr>
            <p:cNvSpPr/>
            <p:nvPr/>
          </p:nvSpPr>
          <p:spPr>
            <a:xfrm>
              <a:off x="8755380" y="1828800"/>
              <a:ext cx="1394460" cy="3269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680B272-C4F5-CF98-AD9C-BBB1A1EFC8CB}"/>
              </a:ext>
            </a:extLst>
          </p:cNvPr>
          <p:cNvSpPr/>
          <p:nvPr/>
        </p:nvSpPr>
        <p:spPr>
          <a:xfrm flipV="1">
            <a:off x="9213057" y="2966720"/>
            <a:ext cx="518160" cy="21315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7AD0C-2169-3F5D-028B-F5F0DF538E14}"/>
              </a:ext>
            </a:extLst>
          </p:cNvPr>
          <p:cNvSpPr txBox="1"/>
          <p:nvPr/>
        </p:nvSpPr>
        <p:spPr>
          <a:xfrm>
            <a:off x="8305762" y="1802703"/>
            <a:ext cx="2332750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Better</a:t>
            </a:r>
          </a:p>
          <a:p>
            <a:pPr algn="ctr"/>
            <a:r>
              <a:rPr lang="en-US"/>
              <a:t>Score</a:t>
            </a:r>
          </a:p>
          <a:p>
            <a:pPr algn="ctr"/>
            <a:r>
              <a:rPr lang="en-US"/>
              <a:t>?</a:t>
            </a:r>
          </a:p>
        </p:txBody>
      </p:sp>
      <p:pic>
        <p:nvPicPr>
          <p:cNvPr id="20" name="Picture 2" descr="Nutri-Score für Lebensmittel">
            <a:extLst>
              <a:ext uri="{FF2B5EF4-FFF2-40B4-BE49-F238E27FC236}">
                <a16:creationId xmlns:a16="http://schemas.microsoft.com/office/drawing/2014/main" id="{D75B68E9-8847-7258-9329-3BE9B3E8D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" t="7469" r="58107" b="63533"/>
          <a:stretch/>
        </p:blipFill>
        <p:spPr bwMode="auto">
          <a:xfrm>
            <a:off x="2656557" y="4474624"/>
            <a:ext cx="1097750" cy="5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Nutri-Score für Lebensmittel">
            <a:extLst>
              <a:ext uri="{FF2B5EF4-FFF2-40B4-BE49-F238E27FC236}">
                <a16:creationId xmlns:a16="http://schemas.microsoft.com/office/drawing/2014/main" id="{3C33E38A-DBEA-30A4-3D97-87B61AEE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t="66824" r="58005" b="4179"/>
          <a:stretch/>
        </p:blipFill>
        <p:spPr bwMode="auto">
          <a:xfrm>
            <a:off x="4220176" y="4474624"/>
            <a:ext cx="1097749" cy="5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Nutri-Score für Lebensmittel">
            <a:extLst>
              <a:ext uri="{FF2B5EF4-FFF2-40B4-BE49-F238E27FC236}">
                <a16:creationId xmlns:a16="http://schemas.microsoft.com/office/drawing/2014/main" id="{6DAF91AF-46EE-FDCC-B3D6-72E0B7177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4" t="37505" r="28229" b="33498"/>
          <a:stretch/>
        </p:blipFill>
        <p:spPr bwMode="auto">
          <a:xfrm>
            <a:off x="5785844" y="4474624"/>
            <a:ext cx="1097750" cy="5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Nutri-Score für Lebensmittel">
            <a:extLst>
              <a:ext uri="{FF2B5EF4-FFF2-40B4-BE49-F238E27FC236}">
                <a16:creationId xmlns:a16="http://schemas.microsoft.com/office/drawing/2014/main" id="{13E5A25E-BD8E-1780-7505-ABC89C5EA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7" t="7319" r="1916" b="63683"/>
          <a:stretch/>
        </p:blipFill>
        <p:spPr bwMode="auto">
          <a:xfrm>
            <a:off x="7352350" y="4474624"/>
            <a:ext cx="1097749" cy="5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80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95BFF-1BCF-B0EF-02C5-E90782E0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D7589-F1CC-501B-8522-599FF2C8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17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8004B8-C910-5DD3-EC38-13A57216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Improving Poor Performing Classes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graph of a number of green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72F2B2C0-A8C0-482D-9F18-283DE4C85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7"/>
          <a:stretch/>
        </p:blipFill>
        <p:spPr>
          <a:xfrm>
            <a:off x="1807767" y="1345263"/>
            <a:ext cx="8578055" cy="480190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66BBFE5E-ADF8-60B3-1499-41385108D4FF}"/>
              </a:ext>
            </a:extLst>
          </p:cNvPr>
          <p:cNvSpPr/>
          <p:nvPr/>
        </p:nvSpPr>
        <p:spPr>
          <a:xfrm flipV="1">
            <a:off x="7638257" y="2011681"/>
            <a:ext cx="518160" cy="180080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8B1F90-F2B0-9EAB-501F-9CE1DE44FDE2}"/>
              </a:ext>
            </a:extLst>
          </p:cNvPr>
          <p:cNvCxnSpPr>
            <a:cxnSpLocks/>
          </p:cNvCxnSpPr>
          <p:nvPr/>
        </p:nvCxnSpPr>
        <p:spPr>
          <a:xfrm flipH="1">
            <a:off x="1920240" y="1920240"/>
            <a:ext cx="8310880" cy="0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54A6D9E-B757-B73B-6887-3E420A9DF93B}"/>
              </a:ext>
            </a:extLst>
          </p:cNvPr>
          <p:cNvSpPr/>
          <p:nvPr/>
        </p:nvSpPr>
        <p:spPr>
          <a:xfrm flipV="1">
            <a:off x="6096794" y="2011681"/>
            <a:ext cx="518160" cy="39623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FB3C902-DCE1-6506-D375-BFEB0973577B}"/>
              </a:ext>
            </a:extLst>
          </p:cNvPr>
          <p:cNvSpPr/>
          <p:nvPr/>
        </p:nvSpPr>
        <p:spPr>
          <a:xfrm flipV="1">
            <a:off x="2922469" y="2008858"/>
            <a:ext cx="518160" cy="23650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Nutri-Score für Lebensmittel">
            <a:extLst>
              <a:ext uri="{FF2B5EF4-FFF2-40B4-BE49-F238E27FC236}">
                <a16:creationId xmlns:a16="http://schemas.microsoft.com/office/drawing/2014/main" id="{5F79111F-D26B-D88A-E775-9FDE0E7F6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" t="7469" r="58107" b="63533"/>
          <a:stretch/>
        </p:blipFill>
        <p:spPr bwMode="auto">
          <a:xfrm>
            <a:off x="2656557" y="4474624"/>
            <a:ext cx="1097750" cy="5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Nutri-Score für Lebensmittel">
            <a:extLst>
              <a:ext uri="{FF2B5EF4-FFF2-40B4-BE49-F238E27FC236}">
                <a16:creationId xmlns:a16="http://schemas.microsoft.com/office/drawing/2014/main" id="{F8CAFD47-FBE4-A4D5-3F33-619D0F978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t="66824" r="58005" b="4179"/>
          <a:stretch/>
        </p:blipFill>
        <p:spPr bwMode="auto">
          <a:xfrm>
            <a:off x="4220176" y="4474624"/>
            <a:ext cx="1097749" cy="5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Nutri-Score für Lebensmittel">
            <a:extLst>
              <a:ext uri="{FF2B5EF4-FFF2-40B4-BE49-F238E27FC236}">
                <a16:creationId xmlns:a16="http://schemas.microsoft.com/office/drawing/2014/main" id="{F0571F8F-3C59-6C60-3527-83383C06C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4" t="37505" r="28229" b="33498"/>
          <a:stretch/>
        </p:blipFill>
        <p:spPr bwMode="auto">
          <a:xfrm>
            <a:off x="5785844" y="4474624"/>
            <a:ext cx="1097750" cy="5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Nutri-Score für Lebensmittel">
            <a:extLst>
              <a:ext uri="{FF2B5EF4-FFF2-40B4-BE49-F238E27FC236}">
                <a16:creationId xmlns:a16="http://schemas.microsoft.com/office/drawing/2014/main" id="{FD668BA4-C4ED-97B7-7292-8AFA8B12C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7" t="7319" r="1916" b="63683"/>
          <a:stretch/>
        </p:blipFill>
        <p:spPr bwMode="auto">
          <a:xfrm>
            <a:off x="7352350" y="4474624"/>
            <a:ext cx="1097749" cy="5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6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5E4F1-91AF-FF47-CC95-4F435A2D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51CCDF-6A75-DEFC-C890-60A32213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18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CCBA1C-5189-F0A1-D611-087D9CEC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No Benefit For Already Well Performing Classes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D28419-A08C-7DB6-29FA-96FAC64352A6}"/>
              </a:ext>
            </a:extLst>
          </p:cNvPr>
          <p:cNvGrpSpPr/>
          <p:nvPr/>
        </p:nvGrpSpPr>
        <p:grpSpPr>
          <a:xfrm>
            <a:off x="1668066" y="1342081"/>
            <a:ext cx="8857456" cy="4929510"/>
            <a:chOff x="1668066" y="1342081"/>
            <a:chExt cx="8857456" cy="4929510"/>
          </a:xfrm>
        </p:grpSpPr>
        <p:pic>
          <p:nvPicPr>
            <p:cNvPr id="6" name="Picture 5" descr="A graph of a number of green rectangular objects&#10;&#10;Description automatically generated with medium confidence">
              <a:extLst>
                <a:ext uri="{FF2B5EF4-FFF2-40B4-BE49-F238E27FC236}">
                  <a16:creationId xmlns:a16="http://schemas.microsoft.com/office/drawing/2014/main" id="{EDFC4AE6-B5B5-7AF3-B3F4-CFAB9453C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06"/>
            <a:stretch/>
          </p:blipFill>
          <p:spPr>
            <a:xfrm>
              <a:off x="1668066" y="1342081"/>
              <a:ext cx="8857456" cy="492951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E937-9D0C-CF33-63B3-DDDCA1D571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8800" y="1971040"/>
              <a:ext cx="854456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close-up of a sign&#10;&#10;Description automatically generated">
            <a:extLst>
              <a:ext uri="{FF2B5EF4-FFF2-40B4-BE49-F238E27FC236}">
                <a16:creationId xmlns:a16="http://schemas.microsoft.com/office/drawing/2014/main" id="{1B6B914B-D0C1-A4FA-F252-51486AA57E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2" r="3004"/>
          <a:stretch/>
        </p:blipFill>
        <p:spPr>
          <a:xfrm>
            <a:off x="6900703" y="3899456"/>
            <a:ext cx="895351" cy="987504"/>
          </a:xfrm>
          <a:prstGeom prst="rect">
            <a:avLst/>
          </a:prstGeom>
        </p:spPr>
      </p:pic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3C7023E8-2DB9-3105-3246-012ABF5ED7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5" r="27341"/>
          <a:stretch/>
        </p:blipFill>
        <p:spPr>
          <a:xfrm>
            <a:off x="4883229" y="3899456"/>
            <a:ext cx="895350" cy="987504"/>
          </a:xfrm>
          <a:prstGeom prst="rect">
            <a:avLst/>
          </a:prstGeom>
        </p:spPr>
      </p:pic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1A067B19-17A0-9870-7159-B064D00731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4" r="50938"/>
          <a:stretch/>
        </p:blipFill>
        <p:spPr>
          <a:xfrm>
            <a:off x="2856230" y="3899456"/>
            <a:ext cx="904875" cy="9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83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CDDBA-7D55-5D41-8359-08965EC3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Putting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All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Together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F71F1C0E-F2DC-6D28-E614-A3BCE5F9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26 July 2024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3730BE2-A44A-82FE-E762-748CF585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</p:spPr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grpSp>
        <p:nvGrpSpPr>
          <p:cNvPr id="6" name="Gruppieren 6">
            <a:extLst>
              <a:ext uri="{FF2B5EF4-FFF2-40B4-BE49-F238E27FC236}">
                <a16:creationId xmlns:a16="http://schemas.microsoft.com/office/drawing/2014/main" id="{38C4024B-F8F8-779C-6EB0-7AE90F6B4042}"/>
              </a:ext>
            </a:extLst>
          </p:cNvPr>
          <p:cNvGrpSpPr/>
          <p:nvPr/>
        </p:nvGrpSpPr>
        <p:grpSpPr>
          <a:xfrm>
            <a:off x="4257421" y="1471914"/>
            <a:ext cx="3678746" cy="1216190"/>
            <a:chOff x="563757" y="1097806"/>
            <a:chExt cx="4666730" cy="748950"/>
          </a:xfrm>
          <a:solidFill>
            <a:schemeClr val="bg1">
              <a:lumMod val="85000"/>
            </a:schemeClr>
          </a:solidFill>
        </p:grpSpPr>
        <p:sp>
          <p:nvSpPr>
            <p:cNvPr id="10" name="Rechteck: abgerundete Ecken 7">
              <a:extLst>
                <a:ext uri="{FF2B5EF4-FFF2-40B4-BE49-F238E27FC236}">
                  <a16:creationId xmlns:a16="http://schemas.microsoft.com/office/drawing/2014/main" id="{B32FD627-DA34-F273-E0F4-A52D4A9D2E01}"/>
                </a:ext>
              </a:extLst>
            </p:cNvPr>
            <p:cNvSpPr/>
            <p:nvPr/>
          </p:nvSpPr>
          <p:spPr>
            <a:xfrm>
              <a:off x="563757" y="1097806"/>
              <a:ext cx="4666730" cy="74894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Textfeld 8">
              <a:extLst>
                <a:ext uri="{FF2B5EF4-FFF2-40B4-BE49-F238E27FC236}">
                  <a16:creationId xmlns:a16="http://schemas.microsoft.com/office/drawing/2014/main" id="{23780853-23E4-B9F0-7232-8342EC58AF87}"/>
                </a:ext>
              </a:extLst>
            </p:cNvPr>
            <p:cNvSpPr txBox="1"/>
            <p:nvPr/>
          </p:nvSpPr>
          <p:spPr>
            <a:xfrm>
              <a:off x="563757" y="1097807"/>
              <a:ext cx="4666730" cy="748949"/>
            </a:xfrm>
            <a:prstGeom prst="roundRect">
              <a:avLst/>
            </a:prstGeom>
            <a:grpFill/>
          </p:spPr>
          <p:txBody>
            <a:bodyPr vert="horz" wrap="square" lIns="0" tIns="0" rIns="0" bIns="0" rtlCol="0" anchor="ctr">
              <a:normAutofit/>
            </a:bodyPr>
            <a:lstStyle/>
            <a:p>
              <a:pPr algn="ctr"/>
              <a: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Frontend</a:t>
              </a:r>
              <a:endParaRPr lang="de-DE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" name="Gruppieren 6">
            <a:extLst>
              <a:ext uri="{FF2B5EF4-FFF2-40B4-BE49-F238E27FC236}">
                <a16:creationId xmlns:a16="http://schemas.microsoft.com/office/drawing/2014/main" id="{3B9803A1-3FAB-42B1-EC28-742E7B7A5638}"/>
              </a:ext>
            </a:extLst>
          </p:cNvPr>
          <p:cNvGrpSpPr/>
          <p:nvPr/>
        </p:nvGrpSpPr>
        <p:grpSpPr>
          <a:xfrm>
            <a:off x="1904782" y="4192331"/>
            <a:ext cx="8384023" cy="1932301"/>
            <a:chOff x="563757" y="1097806"/>
            <a:chExt cx="4666730" cy="748950"/>
          </a:xfrm>
          <a:solidFill>
            <a:schemeClr val="bg1">
              <a:lumMod val="85000"/>
            </a:schemeClr>
          </a:solidFill>
        </p:grpSpPr>
        <p:sp>
          <p:nvSpPr>
            <p:cNvPr id="13" name="Rechteck: abgerundete Ecken 7">
              <a:extLst>
                <a:ext uri="{FF2B5EF4-FFF2-40B4-BE49-F238E27FC236}">
                  <a16:creationId xmlns:a16="http://schemas.microsoft.com/office/drawing/2014/main" id="{E2DC8442-B8D1-C3BD-161A-FDAD339A5B27}"/>
                </a:ext>
              </a:extLst>
            </p:cNvPr>
            <p:cNvSpPr/>
            <p:nvPr/>
          </p:nvSpPr>
          <p:spPr>
            <a:xfrm>
              <a:off x="563757" y="1097806"/>
              <a:ext cx="4666730" cy="74894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Textfeld 8">
              <a:extLst>
                <a:ext uri="{FF2B5EF4-FFF2-40B4-BE49-F238E27FC236}">
                  <a16:creationId xmlns:a16="http://schemas.microsoft.com/office/drawing/2014/main" id="{5616A097-60E2-6973-F245-9EBDAA003ED0}"/>
                </a:ext>
              </a:extLst>
            </p:cNvPr>
            <p:cNvSpPr txBox="1"/>
            <p:nvPr/>
          </p:nvSpPr>
          <p:spPr>
            <a:xfrm>
              <a:off x="563757" y="1137826"/>
              <a:ext cx="4666730" cy="70893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>
              <a:normAutofit/>
            </a:bodyPr>
            <a:lstStyle/>
            <a:p>
              <a:pPr algn="ctr"/>
              <a:r>
                <a:rPr lang="de-DE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Jetson</a:t>
              </a:r>
              <a:r>
                <a:rPr lang="de-DE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Nano</a:t>
              </a:r>
              <a:endParaRPr lang="de-DE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Arrow: Bent 14">
            <a:extLst>
              <a:ext uri="{FF2B5EF4-FFF2-40B4-BE49-F238E27FC236}">
                <a16:creationId xmlns:a16="http://schemas.microsoft.com/office/drawing/2014/main" id="{79E7F51E-FB2C-7FDC-CB57-8C509CB33B3C}"/>
              </a:ext>
            </a:extLst>
          </p:cNvPr>
          <p:cNvSpPr/>
          <p:nvPr/>
        </p:nvSpPr>
        <p:spPr>
          <a:xfrm rot="5400000">
            <a:off x="8074685" y="2137136"/>
            <a:ext cx="2088855" cy="1557796"/>
          </a:xfrm>
          <a:prstGeom prst="bentArrow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FC9FB9-3C5D-8D1D-C93D-CDA0408F409D}"/>
              </a:ext>
            </a:extLst>
          </p:cNvPr>
          <p:cNvSpPr txBox="1"/>
          <p:nvPr/>
        </p:nvSpPr>
        <p:spPr>
          <a:xfrm>
            <a:off x="9986783" y="2313733"/>
            <a:ext cx="1927727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</a:t>
            </a:r>
            <a:b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inference</a:t>
            </a:r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" name="Graphic 19" descr="Camera with solid fill">
            <a:extLst>
              <a:ext uri="{FF2B5EF4-FFF2-40B4-BE49-F238E27FC236}">
                <a16:creationId xmlns:a16="http://schemas.microsoft.com/office/drawing/2014/main" id="{5EBE2CFA-4939-40DF-6D4B-38206964A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6938" y="4762170"/>
            <a:ext cx="792619" cy="792619"/>
          </a:xfrm>
          <a:prstGeom prst="rect">
            <a:avLst/>
          </a:prstGeom>
        </p:spPr>
      </p:pic>
      <p:sp>
        <p:nvSpPr>
          <p:cNvPr id="23" name="Arrow: Bent 22">
            <a:extLst>
              <a:ext uri="{FF2B5EF4-FFF2-40B4-BE49-F238E27FC236}">
                <a16:creationId xmlns:a16="http://schemas.microsoft.com/office/drawing/2014/main" id="{04D4B5C3-AFAD-D4EC-E2E8-468256332DDD}"/>
              </a:ext>
            </a:extLst>
          </p:cNvPr>
          <p:cNvSpPr/>
          <p:nvPr/>
        </p:nvSpPr>
        <p:spPr>
          <a:xfrm>
            <a:off x="2501664" y="1730622"/>
            <a:ext cx="1450214" cy="2229837"/>
          </a:xfrm>
          <a:prstGeom prst="bentArrow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Picture 26" descr="A black and grey logo&#10;&#10;Description automatically generated">
            <a:extLst>
              <a:ext uri="{FF2B5EF4-FFF2-40B4-BE49-F238E27FC236}">
                <a16:creationId xmlns:a16="http://schemas.microsoft.com/office/drawing/2014/main" id="{1ED9B609-4CCD-42F7-EDC8-0E30A33B2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18" y="1227484"/>
            <a:ext cx="1742071" cy="563777"/>
          </a:xfrm>
          <a:prstGeom prst="rect">
            <a:avLst/>
          </a:prstGeom>
        </p:spPr>
      </p:pic>
      <p:pic>
        <p:nvPicPr>
          <p:cNvPr id="31" name="Graphic 30" descr="Image with solid fill">
            <a:extLst>
              <a:ext uri="{FF2B5EF4-FFF2-40B4-BE49-F238E27FC236}">
                <a16:creationId xmlns:a16="http://schemas.microsoft.com/office/drawing/2014/main" id="{0618FB45-01E8-2094-2D4D-EF4D8B75C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0822" y="4797086"/>
            <a:ext cx="792619" cy="792619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3EC7A8AD-C593-BFF6-8077-179CFD6F54C2}"/>
              </a:ext>
            </a:extLst>
          </p:cNvPr>
          <p:cNvSpPr/>
          <p:nvPr/>
        </p:nvSpPr>
        <p:spPr>
          <a:xfrm rot="10800000">
            <a:off x="3769649" y="4983650"/>
            <a:ext cx="1838849" cy="435511"/>
          </a:xfrm>
          <a:prstGeom prst="rightArrow">
            <a:avLst>
              <a:gd name="adj1" fmla="val 31742"/>
              <a:gd name="adj2" fmla="val 79668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feld 8">
            <a:extLst>
              <a:ext uri="{FF2B5EF4-FFF2-40B4-BE49-F238E27FC236}">
                <a16:creationId xmlns:a16="http://schemas.microsoft.com/office/drawing/2014/main" id="{3F6466CD-F95A-9756-B7A0-781E1D72B976}"/>
              </a:ext>
            </a:extLst>
          </p:cNvPr>
          <p:cNvSpPr txBox="1"/>
          <p:nvPr/>
        </p:nvSpPr>
        <p:spPr>
          <a:xfrm>
            <a:off x="6655578" y="5373945"/>
            <a:ext cx="1991468" cy="60607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de-DE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Take </a:t>
            </a:r>
            <a:r>
              <a:rPr lang="de-DE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picture</a:t>
            </a:r>
            <a:r>
              <a:rPr lang="de-DE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using</a:t>
            </a:r>
            <a:r>
              <a:rPr lang="de-DE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CSI </a:t>
            </a:r>
            <a:r>
              <a:rPr lang="de-DE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camera</a:t>
            </a:r>
            <a:endParaRPr lang="de-DE" sz="20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Textfeld 8">
            <a:extLst>
              <a:ext uri="{FF2B5EF4-FFF2-40B4-BE49-F238E27FC236}">
                <a16:creationId xmlns:a16="http://schemas.microsoft.com/office/drawing/2014/main" id="{C8CC706A-E11B-E3B1-C1F1-F5D0F6975A92}"/>
              </a:ext>
            </a:extLst>
          </p:cNvPr>
          <p:cNvSpPr txBox="1"/>
          <p:nvPr/>
        </p:nvSpPr>
        <p:spPr>
          <a:xfrm>
            <a:off x="3742039" y="5482916"/>
            <a:ext cx="1938754" cy="42028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de-DE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Run </a:t>
            </a:r>
            <a:r>
              <a:rPr lang="de-DE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inference</a:t>
            </a:r>
            <a:endParaRPr lang="de-DE" sz="20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7905FC-2705-4F75-8F8C-EB45D570C216}"/>
              </a:ext>
            </a:extLst>
          </p:cNvPr>
          <p:cNvSpPr txBox="1"/>
          <p:nvPr/>
        </p:nvSpPr>
        <p:spPr>
          <a:xfrm>
            <a:off x="940918" y="2131757"/>
            <a:ext cx="1927727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Provide</a:t>
            </a:r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detected</a:t>
            </a:r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labels</a:t>
            </a:r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7" name="Graphic 36" descr="Left Brain with solid fill">
            <a:extLst>
              <a:ext uri="{FF2B5EF4-FFF2-40B4-BE49-F238E27FC236}">
                <a16:creationId xmlns:a16="http://schemas.microsoft.com/office/drawing/2014/main" id="{7753A92B-B900-0092-1C4E-3ED5AE083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68094" y="4732164"/>
            <a:ext cx="922462" cy="922462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AAC5FDBF-97BE-6D96-6696-656E953D7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81" y="5603836"/>
            <a:ext cx="1139720" cy="60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31">
            <a:extLst>
              <a:ext uri="{FF2B5EF4-FFF2-40B4-BE49-F238E27FC236}">
                <a16:creationId xmlns:a16="http://schemas.microsoft.com/office/drawing/2014/main" id="{1863E0B4-0D6C-67E5-2D0B-58E9B3EE30C0}"/>
              </a:ext>
            </a:extLst>
          </p:cNvPr>
          <p:cNvSpPr/>
          <p:nvPr/>
        </p:nvSpPr>
        <p:spPr>
          <a:xfrm rot="10800000">
            <a:off x="6550742" y="4992351"/>
            <a:ext cx="1838849" cy="435511"/>
          </a:xfrm>
          <a:prstGeom prst="rightArrow">
            <a:avLst>
              <a:gd name="adj1" fmla="val 31742"/>
              <a:gd name="adj2" fmla="val 79668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6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80A0E972-B955-FED5-0801-985B9FB1E7C6}"/>
              </a:ext>
            </a:extLst>
          </p:cNvPr>
          <p:cNvSpPr/>
          <p:nvPr/>
        </p:nvSpPr>
        <p:spPr>
          <a:xfrm>
            <a:off x="10160797" y="109463"/>
            <a:ext cx="1627735" cy="115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2086E982-9EF2-4722-F80B-AFCEB05CE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4395" y="4329615"/>
            <a:ext cx="798089" cy="798089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F71F1C0E-F2DC-6D28-E614-A3BCE5F9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26 July 2024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3730BE2-A44A-82FE-E762-748CF585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</p:spPr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FC26F9-B1BC-8941-CDC3-460031EA83F1}"/>
              </a:ext>
            </a:extLst>
          </p:cNvPr>
          <p:cNvGrpSpPr/>
          <p:nvPr/>
        </p:nvGrpSpPr>
        <p:grpSpPr>
          <a:xfrm>
            <a:off x="3853032" y="1212677"/>
            <a:ext cx="4542588" cy="4449451"/>
            <a:chOff x="3866121" y="643155"/>
            <a:chExt cx="5246016" cy="5246016"/>
          </a:xfrm>
        </p:grpSpPr>
        <p:pic>
          <p:nvPicPr>
            <p:cNvPr id="11" name="Picture 10" descr="A person in a grocery store&#10;&#10;Description automatically generated">
              <a:extLst>
                <a:ext uri="{FF2B5EF4-FFF2-40B4-BE49-F238E27FC236}">
                  <a16:creationId xmlns:a16="http://schemas.microsoft.com/office/drawing/2014/main" id="{B5DB4EF9-5629-194F-CB8F-E9A3E8278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121" y="643155"/>
              <a:ext cx="5246016" cy="5246016"/>
            </a:xfrm>
            <a:prstGeom prst="roundRect">
              <a:avLst>
                <a:gd name="adj" fmla="val 7076"/>
              </a:avLst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370B25-A4EF-F01E-90D5-D18BAD6A87F5}"/>
                </a:ext>
              </a:extLst>
            </p:cNvPr>
            <p:cNvSpPr/>
            <p:nvPr/>
          </p:nvSpPr>
          <p:spPr>
            <a:xfrm>
              <a:off x="5641943" y="5497286"/>
              <a:ext cx="1651486" cy="283028"/>
            </a:xfrm>
            <a:prstGeom prst="rect">
              <a:avLst/>
            </a:prstGeom>
            <a:solidFill>
              <a:srgbClr val="D8D7DB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1" name="Picture 80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D4C0D0F0-B855-C188-55A3-45FF96045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8" y="5531336"/>
            <a:ext cx="1967495" cy="90432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7C3C87F6-7186-9BB7-6E77-61B06F7FA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4609" y="2860738"/>
            <a:ext cx="2139962" cy="1791930"/>
          </a:xfrm>
          <a:prstGeom prst="rect">
            <a:avLst/>
          </a:prstGeom>
        </p:spPr>
      </p:pic>
      <p:pic>
        <p:nvPicPr>
          <p:cNvPr id="85" name="Picture 84" descr="A red circle with white and brown roosters on it&#10;&#10;Description automatically generated">
            <a:extLst>
              <a:ext uri="{FF2B5EF4-FFF2-40B4-BE49-F238E27FC236}">
                <a16:creationId xmlns:a16="http://schemas.microsoft.com/office/drawing/2014/main" id="{9D8E2B44-E450-EED3-6DB2-5FE062A181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966" y="22520"/>
            <a:ext cx="1087290" cy="1087290"/>
          </a:xfrm>
          <a:prstGeom prst="rect">
            <a:avLst/>
          </a:prstGeom>
        </p:spPr>
      </p:pic>
      <p:pic>
        <p:nvPicPr>
          <p:cNvPr id="87" name="Picture 86" descr="A yellow circle with green leaves and text&#10;&#10;Description automatically generated">
            <a:extLst>
              <a:ext uri="{FF2B5EF4-FFF2-40B4-BE49-F238E27FC236}">
                <a16:creationId xmlns:a16="http://schemas.microsoft.com/office/drawing/2014/main" id="{1B7742F4-FF8F-8FFA-E02F-DE7256DCAB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62" y="3131320"/>
            <a:ext cx="824986" cy="824986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DF84703F-D0CE-A68D-D36A-DC7B66418D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34872" y="2030208"/>
            <a:ext cx="1238852" cy="1238852"/>
          </a:xfrm>
          <a:prstGeom prst="rect">
            <a:avLst/>
          </a:prstGeom>
        </p:spPr>
      </p:pic>
      <p:pic>
        <p:nvPicPr>
          <p:cNvPr id="91" name="Picture 90" descr="A blue circle with white text and a person in a circle&#10;&#10;Description automatically generated">
            <a:extLst>
              <a:ext uri="{FF2B5EF4-FFF2-40B4-BE49-F238E27FC236}">
                <a16:creationId xmlns:a16="http://schemas.microsoft.com/office/drawing/2014/main" id="{BF64D9B1-AD3D-AEFF-A526-7086D8A0E4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092" y="3150304"/>
            <a:ext cx="1211948" cy="1211948"/>
          </a:xfrm>
          <a:prstGeom prst="rect">
            <a:avLst/>
          </a:prstGeom>
        </p:spPr>
      </p:pic>
      <p:pic>
        <p:nvPicPr>
          <p:cNvPr id="93" name="Picture 92" descr="A yellow sign with black text&#10;&#10;Description automatically generated">
            <a:extLst>
              <a:ext uri="{FF2B5EF4-FFF2-40B4-BE49-F238E27FC236}">
                <a16:creationId xmlns:a16="http://schemas.microsoft.com/office/drawing/2014/main" id="{9B88527A-E036-E869-FDA1-39F945464C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02" y="4990581"/>
            <a:ext cx="1060793" cy="594044"/>
          </a:xfrm>
          <a:prstGeom prst="rect">
            <a:avLst/>
          </a:prstGeom>
        </p:spPr>
      </p:pic>
      <p:pic>
        <p:nvPicPr>
          <p:cNvPr id="95" name="Picture 94" descr="A logo of a cocoa bean&#10;&#10;Description automatically generated">
            <a:extLst>
              <a:ext uri="{FF2B5EF4-FFF2-40B4-BE49-F238E27FC236}">
                <a16:creationId xmlns:a16="http://schemas.microsoft.com/office/drawing/2014/main" id="{F3EA92E5-D97F-B8EF-3619-02265B96E2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21" y="4458292"/>
            <a:ext cx="996613" cy="1219844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4D79D35D-6F43-7C8F-6479-CE352D3B88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5189" y="386067"/>
            <a:ext cx="1248560" cy="622602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4A42C556-CBCD-0C68-507A-263F732C89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17920" y="1340730"/>
            <a:ext cx="759733" cy="75973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A523856F-ED2A-87D4-BD9E-F1E8A2AB89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16828" y="3306136"/>
            <a:ext cx="1578527" cy="1057613"/>
          </a:xfrm>
          <a:prstGeom prst="rect">
            <a:avLst/>
          </a:prstGeom>
        </p:spPr>
      </p:pic>
      <p:pic>
        <p:nvPicPr>
          <p:cNvPr id="103" name="Picture 102" descr="A green and white logo&#10;&#10;Description automatically generated">
            <a:extLst>
              <a:ext uri="{FF2B5EF4-FFF2-40B4-BE49-F238E27FC236}">
                <a16:creationId xmlns:a16="http://schemas.microsoft.com/office/drawing/2014/main" id="{3CFB7229-EF30-660B-515F-48BE70C8E77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45" y="1117053"/>
            <a:ext cx="1452719" cy="582777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D3B17D97-C6D4-2E00-D6A3-C79BB71ACA2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452298" y="46949"/>
            <a:ext cx="941495" cy="941118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E9A3DD7E-57C7-697F-9587-D4BB9D10914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625750" y="4564233"/>
            <a:ext cx="876243" cy="893886"/>
          </a:xfrm>
          <a:prstGeom prst="rect">
            <a:avLst/>
          </a:prstGeom>
        </p:spPr>
      </p:pic>
      <p:pic>
        <p:nvPicPr>
          <p:cNvPr id="111" name="Picture 110" descr="A close-up of a sign&#10;&#10;Description automatically generated">
            <a:extLst>
              <a:ext uri="{FF2B5EF4-FFF2-40B4-BE49-F238E27FC236}">
                <a16:creationId xmlns:a16="http://schemas.microsoft.com/office/drawing/2014/main" id="{1DC7C025-C778-F82C-798A-177D1AF1C1F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00" y="5788633"/>
            <a:ext cx="4063522" cy="987504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4E09081A-BC31-34E7-8F58-F9597C8886D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9824" y="3901252"/>
            <a:ext cx="882744" cy="882744"/>
          </a:xfrm>
          <a:prstGeom prst="rect">
            <a:avLst/>
          </a:prstGeom>
        </p:spPr>
      </p:pic>
      <p:pic>
        <p:nvPicPr>
          <p:cNvPr id="115" name="Picture 114" descr="A blue recycle sign with white text&#10;&#10;Description automatically generated">
            <a:extLst>
              <a:ext uri="{FF2B5EF4-FFF2-40B4-BE49-F238E27FC236}">
                <a16:creationId xmlns:a16="http://schemas.microsoft.com/office/drawing/2014/main" id="{00A2F398-6F40-BD75-7988-C6F8F4445F8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970" y="784132"/>
            <a:ext cx="878435" cy="876782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96408E9E-1C01-E06C-87FF-684D739DCB2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44460" y="2083180"/>
            <a:ext cx="1971613" cy="759732"/>
          </a:xfrm>
          <a:prstGeom prst="rect">
            <a:avLst/>
          </a:prstGeom>
        </p:spPr>
      </p:pic>
      <p:pic>
        <p:nvPicPr>
          <p:cNvPr id="119" name="Picture 118" descr="A logo with green leaves&#10;&#10;Description automatically generated">
            <a:extLst>
              <a:ext uri="{FF2B5EF4-FFF2-40B4-BE49-F238E27FC236}">
                <a16:creationId xmlns:a16="http://schemas.microsoft.com/office/drawing/2014/main" id="{46415A17-D7C7-2FFE-3D03-3ACD8736C80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357" y="4310280"/>
            <a:ext cx="1026616" cy="1189445"/>
          </a:xfrm>
          <a:prstGeom prst="rect">
            <a:avLst/>
          </a:prstGeom>
        </p:spPr>
      </p:pic>
      <p:pic>
        <p:nvPicPr>
          <p:cNvPr id="121" name="Picture 120" descr="A green logo with leaves&#10;&#10;Description automatically generated">
            <a:extLst>
              <a:ext uri="{FF2B5EF4-FFF2-40B4-BE49-F238E27FC236}">
                <a16:creationId xmlns:a16="http://schemas.microsoft.com/office/drawing/2014/main" id="{8E891615-8740-2E7D-7613-21C77D41CB3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94" y="1467670"/>
            <a:ext cx="754394" cy="1573619"/>
          </a:xfrm>
          <a:prstGeom prst="rect">
            <a:avLst/>
          </a:prstGeom>
        </p:spPr>
      </p:pic>
      <p:pic>
        <p:nvPicPr>
          <p:cNvPr id="123" name="Picture 122" descr="A colorful rectangular sign with white text&#10;&#10;Description automatically generated">
            <a:extLst>
              <a:ext uri="{FF2B5EF4-FFF2-40B4-BE49-F238E27FC236}">
                <a16:creationId xmlns:a16="http://schemas.microsoft.com/office/drawing/2014/main" id="{64EA8889-7B0E-4F04-0366-0DB7ECCFEBB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41" y="-416303"/>
            <a:ext cx="3220757" cy="1811676"/>
          </a:xfrm>
          <a:prstGeom prst="rect">
            <a:avLst/>
          </a:prstGeom>
        </p:spPr>
      </p:pic>
      <p:pic>
        <p:nvPicPr>
          <p:cNvPr id="125" name="Picture 124" descr="A red and white sign with black text&#10;&#10;Description automatically generated">
            <a:extLst>
              <a:ext uri="{FF2B5EF4-FFF2-40B4-BE49-F238E27FC236}">
                <a16:creationId xmlns:a16="http://schemas.microsoft.com/office/drawing/2014/main" id="{DA64C8EC-6B8A-A8B0-EA2F-B5D506452B1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48" y="2689595"/>
            <a:ext cx="726925" cy="826899"/>
          </a:xfrm>
          <a:prstGeom prst="rect">
            <a:avLst/>
          </a:prstGeom>
        </p:spPr>
      </p:pic>
      <p:pic>
        <p:nvPicPr>
          <p:cNvPr id="129" name="Picture 128" descr="A cow head in a circle with blue text&#10;&#10;Description automatically generated">
            <a:extLst>
              <a:ext uri="{FF2B5EF4-FFF2-40B4-BE49-F238E27FC236}">
                <a16:creationId xmlns:a16="http://schemas.microsoft.com/office/drawing/2014/main" id="{A691B2E2-106F-029B-22D4-A23ABA62824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872" y="5106018"/>
            <a:ext cx="1533113" cy="1153668"/>
          </a:xfrm>
          <a:prstGeom prst="rect">
            <a:avLst/>
          </a:prstGeom>
        </p:spPr>
      </p:pic>
      <p:pic>
        <p:nvPicPr>
          <p:cNvPr id="131" name="Picture 130" descr="A logo with a frog&#10;&#10;Description automatically generated">
            <a:extLst>
              <a:ext uri="{FF2B5EF4-FFF2-40B4-BE49-F238E27FC236}">
                <a16:creationId xmlns:a16="http://schemas.microsoft.com/office/drawing/2014/main" id="{9C1B3C9D-B99E-D392-5A54-B141E6DAEDF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0" y="2070940"/>
            <a:ext cx="1059045" cy="1059045"/>
          </a:xfrm>
          <a:prstGeom prst="rect">
            <a:avLst/>
          </a:prstGeom>
        </p:spPr>
      </p:pic>
      <p:pic>
        <p:nvPicPr>
          <p:cNvPr id="133" name="Picture 132" descr="A blue and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5C488292-5F9E-502B-34C1-EEB1D0312B2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36" y="593563"/>
            <a:ext cx="1733002" cy="1175861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B6485BE2-5350-D6F2-0FC7-DBD7E5A2892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015" y="2614611"/>
            <a:ext cx="1119551" cy="1119551"/>
          </a:xfrm>
          <a:prstGeom prst="rect">
            <a:avLst/>
          </a:prstGeom>
        </p:spPr>
      </p:pic>
      <p:pic>
        <p:nvPicPr>
          <p:cNvPr id="137" name="Picture 136" descr="A yellow circle with green and white text and a v-shaped letter&#10;&#10;Description automatically generated">
            <a:extLst>
              <a:ext uri="{FF2B5EF4-FFF2-40B4-BE49-F238E27FC236}">
                <a16:creationId xmlns:a16="http://schemas.microsoft.com/office/drawing/2014/main" id="{BA2B564B-B350-8564-3C74-BE4EDDAEC61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1" y="1393045"/>
            <a:ext cx="835184" cy="1112363"/>
          </a:xfrm>
          <a:prstGeom prst="rect">
            <a:avLst/>
          </a:prstGeom>
        </p:spPr>
      </p:pic>
      <p:pic>
        <p:nvPicPr>
          <p:cNvPr id="139" name="Picture 138" descr="A logo with a flower and text&#10;&#10;Description automatically generated">
            <a:extLst>
              <a:ext uri="{FF2B5EF4-FFF2-40B4-BE49-F238E27FC236}">
                <a16:creationId xmlns:a16="http://schemas.microsoft.com/office/drawing/2014/main" id="{30E75449-B46F-AFA3-39F8-1E1C1150B3D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88" y="4991848"/>
            <a:ext cx="537231" cy="434525"/>
          </a:xfrm>
          <a:prstGeom prst="rect">
            <a:avLst/>
          </a:prstGeom>
        </p:spPr>
      </p:pic>
      <p:pic>
        <p:nvPicPr>
          <p:cNvPr id="141" name="Picture 140" descr="A green and yellow logo&#10;&#10;Description automatically generated">
            <a:extLst>
              <a:ext uri="{FF2B5EF4-FFF2-40B4-BE49-F238E27FC236}">
                <a16:creationId xmlns:a16="http://schemas.microsoft.com/office/drawing/2014/main" id="{87A9E61E-ACB8-ED64-A3DA-E717695D7D1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48" y="109463"/>
            <a:ext cx="984623" cy="1157784"/>
          </a:xfrm>
          <a:prstGeom prst="rect">
            <a:avLst/>
          </a:prstGeom>
        </p:spPr>
      </p:pic>
      <p:pic>
        <p:nvPicPr>
          <p:cNvPr id="145" name="Graphic 144" descr="Question Mark with solid fill">
            <a:extLst>
              <a:ext uri="{FF2B5EF4-FFF2-40B4-BE49-F238E27FC236}">
                <a16:creationId xmlns:a16="http://schemas.microsoft.com/office/drawing/2014/main" id="{54F4A657-BF4C-C405-F0D6-6BFE7C903F1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210105" y="1876867"/>
            <a:ext cx="2905866" cy="29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6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8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4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4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8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8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indefinite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4" dur="indefinite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0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4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7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0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2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5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8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1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4" dur="indefinite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7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0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3" dur="indefinite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6" dur="indefinite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9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2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5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21C6CD-F84B-C785-D074-1B410DAE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96E3A5-BBD5-A2E0-F2C7-4B56C62C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DB44ED-9488-B283-E9B7-304C0BE5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46" y="2880482"/>
            <a:ext cx="6073696" cy="767748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Let‘s</a:t>
            </a:r>
            <a:r>
              <a:rPr lang="de-DE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</a:t>
            </a:r>
            <a:r>
              <a:rPr lang="de-DE" sz="48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Run </a:t>
            </a:r>
            <a:r>
              <a:rPr lang="de-DE" sz="4800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Our</a:t>
            </a:r>
            <a:r>
              <a:rPr lang="de-DE" sz="48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Model</a:t>
            </a:r>
            <a:r>
              <a:rPr lang="de-DE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!</a:t>
            </a:r>
            <a:endParaRPr lang="de-DE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83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21C6CD-F84B-C785-D074-1B410DAE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26 July 2024</a:t>
            </a:r>
            <a:endParaRPr lang="de-DE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96E3A5-BBD5-A2E0-F2C7-4B56C62C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21</a:t>
            </a:fld>
            <a:endParaRPr lang="de-DE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DB44ED-9488-B283-E9B7-304C0BE5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Thank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You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For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Your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 Attention 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  <a:sym typeface="Wingdings" panose="05000000000000000000" pitchFamily="2" charset="2"/>
              </a:rPr>
              <a:t></a:t>
            </a:r>
            <a:endParaRPr lang="de-DE" sz="2800" dirty="0">
              <a:solidFill>
                <a:schemeClr val="tx1">
                  <a:lumMod val="85000"/>
                  <a:lumOff val="15000"/>
                </a:schemeClr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5" name="Gruppieren 9">
            <a:extLst>
              <a:ext uri="{FF2B5EF4-FFF2-40B4-BE49-F238E27FC236}">
                <a16:creationId xmlns:a16="http://schemas.microsoft.com/office/drawing/2014/main" id="{9CF39EDD-C834-8A9E-6C10-4983EABA9EC5}"/>
              </a:ext>
            </a:extLst>
          </p:cNvPr>
          <p:cNvGrpSpPr/>
          <p:nvPr/>
        </p:nvGrpSpPr>
        <p:grpSpPr>
          <a:xfrm>
            <a:off x="528071" y="1556750"/>
            <a:ext cx="5400000" cy="2016000"/>
            <a:chOff x="515936" y="1212106"/>
            <a:chExt cx="5436000" cy="1872248"/>
          </a:xfrm>
          <a:solidFill>
            <a:schemeClr val="bg1">
              <a:lumMod val="85000"/>
            </a:schemeClr>
          </a:solidFill>
        </p:grpSpPr>
        <p:sp>
          <p:nvSpPr>
            <p:cNvPr id="6" name="Rechteck: abgerundete Ecken 10">
              <a:extLst>
                <a:ext uri="{FF2B5EF4-FFF2-40B4-BE49-F238E27FC236}">
                  <a16:creationId xmlns:a16="http://schemas.microsoft.com/office/drawing/2014/main" id="{09F59188-175B-843B-59FD-3BB4B9C2C32A}"/>
                </a:ext>
              </a:extLst>
            </p:cNvPr>
            <p:cNvSpPr/>
            <p:nvPr/>
          </p:nvSpPr>
          <p:spPr>
            <a:xfrm>
              <a:off x="515936" y="1212106"/>
              <a:ext cx="5436000" cy="1872248"/>
            </a:xfrm>
            <a:prstGeom prst="roundRect">
              <a:avLst>
                <a:gd name="adj" fmla="val 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Textfeld 11">
              <a:extLst>
                <a:ext uri="{FF2B5EF4-FFF2-40B4-BE49-F238E27FC236}">
                  <a16:creationId xmlns:a16="http://schemas.microsoft.com/office/drawing/2014/main" id="{FDCC6365-641A-B955-5BD4-D0931C7C9CD5}"/>
                </a:ext>
              </a:extLst>
            </p:cNvPr>
            <p:cNvSpPr txBox="1"/>
            <p:nvPr/>
          </p:nvSpPr>
          <p:spPr>
            <a:xfrm>
              <a:off x="1104967" y="1347468"/>
              <a:ext cx="2179676" cy="484803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>
              <a:normAutofit/>
            </a:bodyPr>
            <a:lstStyle/>
            <a:p>
              <a:pPr algn="l"/>
              <a:r>
                <a:rPr lang="de-DE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 Case</a:t>
              </a:r>
            </a:p>
          </p:txBody>
        </p:sp>
        <p:sp>
          <p:nvSpPr>
            <p:cNvPr id="8" name="Textfeld 12">
              <a:extLst>
                <a:ext uri="{FF2B5EF4-FFF2-40B4-BE49-F238E27FC236}">
                  <a16:creationId xmlns:a16="http://schemas.microsoft.com/office/drawing/2014/main" id="{90B5EC96-F911-77DA-506A-BE2DEE29F5A6}"/>
                </a:ext>
              </a:extLst>
            </p:cNvPr>
            <p:cNvSpPr txBox="1"/>
            <p:nvPr/>
          </p:nvSpPr>
          <p:spPr>
            <a:xfrm>
              <a:off x="1138256" y="1824701"/>
              <a:ext cx="3878808" cy="890815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t">
              <a:normAutofit fontScale="85000" lnSpcReduction="20000"/>
            </a:bodyPr>
            <a:lstStyle/>
            <a:p>
              <a:pPr marL="271448" indent="-271448" defTabSz="914347">
                <a:lnSpc>
                  <a:spcPct val="120000"/>
                </a:lnSpc>
                <a:spcBef>
                  <a:spcPts val="480"/>
                </a:spcBef>
                <a:buClr>
                  <a:schemeClr val="accent1"/>
                </a:buClr>
                <a:buSzPct val="88000"/>
                <a:buFont typeface="Wingdings" panose="05000000000000000000" pitchFamily="2" charset="2"/>
                <a:buChar char="§"/>
              </a:pPr>
              <a:r>
                <a:rPr lang="de-DE" sz="23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CV </a:t>
              </a:r>
              <a:r>
                <a:rPr lang="de-DE" sz="23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Application</a:t>
              </a:r>
              <a:r>
                <a:rPr lang="de-DE" sz="23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3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to</a:t>
              </a:r>
              <a:r>
                <a:rPr lang="de-DE" sz="23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3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detect</a:t>
              </a:r>
              <a:r>
                <a:rPr lang="de-DE" sz="23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3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labels</a:t>
              </a:r>
              <a:r>
                <a:rPr lang="de-DE" sz="23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on </a:t>
              </a:r>
              <a:r>
                <a:rPr lang="de-DE" sz="23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supermarket</a:t>
              </a:r>
              <a:r>
                <a:rPr lang="de-DE" sz="23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3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items</a:t>
              </a:r>
              <a:r>
                <a:rPr lang="de-DE" sz="23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and </a:t>
              </a:r>
              <a:r>
                <a:rPr lang="de-DE" sz="23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provide</a:t>
              </a:r>
              <a:r>
                <a:rPr lang="de-DE" sz="23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3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information</a:t>
              </a:r>
              <a:r>
                <a:rPr lang="de-DE" sz="23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3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to</a:t>
              </a:r>
              <a:r>
                <a:rPr lang="de-DE" sz="23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3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</a:t>
              </a:r>
              <a:endParaRPr lang="de-DE" sz="23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271448" indent="-271448" defTabSz="914347">
                <a:lnSpc>
                  <a:spcPct val="120000"/>
                </a:lnSpc>
                <a:spcBef>
                  <a:spcPts val="480"/>
                </a:spcBef>
                <a:buClr>
                  <a:schemeClr val="accent1"/>
                </a:buClr>
                <a:buSzPct val="88000"/>
                <a:buFont typeface="Wingdings" panose="05000000000000000000" pitchFamily="2" charset="2"/>
                <a:buChar char="§"/>
              </a:pPr>
              <a:endParaRPr lang="de-DE" sz="16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9" name="Gruppieren 13">
            <a:extLst>
              <a:ext uri="{FF2B5EF4-FFF2-40B4-BE49-F238E27FC236}">
                <a16:creationId xmlns:a16="http://schemas.microsoft.com/office/drawing/2014/main" id="{C5DEC16C-E0C0-788A-EE23-A608BE07ACD8}"/>
              </a:ext>
            </a:extLst>
          </p:cNvPr>
          <p:cNvGrpSpPr/>
          <p:nvPr/>
        </p:nvGrpSpPr>
        <p:grpSpPr>
          <a:xfrm>
            <a:off x="528071" y="3943280"/>
            <a:ext cx="5400000" cy="2016000"/>
            <a:chOff x="515936" y="1212106"/>
            <a:chExt cx="5436000" cy="1872248"/>
          </a:xfrm>
          <a:solidFill>
            <a:schemeClr val="bg1">
              <a:lumMod val="85000"/>
            </a:schemeClr>
          </a:solidFill>
        </p:grpSpPr>
        <p:sp>
          <p:nvSpPr>
            <p:cNvPr id="10" name="Rechteck: abgerundete Ecken 14">
              <a:extLst>
                <a:ext uri="{FF2B5EF4-FFF2-40B4-BE49-F238E27FC236}">
                  <a16:creationId xmlns:a16="http://schemas.microsoft.com/office/drawing/2014/main" id="{363089A5-5728-90B5-8133-EC54652878F7}"/>
                </a:ext>
              </a:extLst>
            </p:cNvPr>
            <p:cNvSpPr/>
            <p:nvPr/>
          </p:nvSpPr>
          <p:spPr>
            <a:xfrm>
              <a:off x="515936" y="1212106"/>
              <a:ext cx="5436000" cy="1872248"/>
            </a:xfrm>
            <a:prstGeom prst="roundRect">
              <a:avLst>
                <a:gd name="adj" fmla="val 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Textfeld 15">
              <a:extLst>
                <a:ext uri="{FF2B5EF4-FFF2-40B4-BE49-F238E27FC236}">
                  <a16:creationId xmlns:a16="http://schemas.microsoft.com/office/drawing/2014/main" id="{A83E62F7-ACEF-05EB-F063-5348DE4274D4}"/>
                </a:ext>
              </a:extLst>
            </p:cNvPr>
            <p:cNvSpPr txBox="1"/>
            <p:nvPr/>
          </p:nvSpPr>
          <p:spPr>
            <a:xfrm>
              <a:off x="1054259" y="1364564"/>
              <a:ext cx="3190938" cy="484803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>
              <a:normAutofit/>
            </a:bodyPr>
            <a:lstStyle/>
            <a:p>
              <a:pPr algn="l"/>
              <a:r>
                <a:rPr lang="de-DE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Training &amp; </a:t>
              </a:r>
              <a:r>
                <a:rPr lang="de-DE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Inference</a:t>
              </a:r>
              <a:endParaRPr lang="de-DE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feld 16">
              <a:extLst>
                <a:ext uri="{FF2B5EF4-FFF2-40B4-BE49-F238E27FC236}">
                  <a16:creationId xmlns:a16="http://schemas.microsoft.com/office/drawing/2014/main" id="{FB6EDF70-9E60-953E-8701-862B79C4333B}"/>
                </a:ext>
              </a:extLst>
            </p:cNvPr>
            <p:cNvSpPr txBox="1"/>
            <p:nvPr/>
          </p:nvSpPr>
          <p:spPr>
            <a:xfrm>
              <a:off x="1138256" y="1804337"/>
              <a:ext cx="3316163" cy="1202764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t">
              <a:normAutofit/>
            </a:bodyPr>
            <a:lstStyle/>
            <a:p>
              <a:pPr marL="271448" indent="-271448" defTabSz="914347">
                <a:spcBef>
                  <a:spcPts val="480"/>
                </a:spcBef>
                <a:buClr>
                  <a:schemeClr val="accent1"/>
                </a:buClr>
                <a:buSzPct val="88000"/>
                <a:buFont typeface="Wingdings" panose="05000000000000000000" pitchFamily="2" charset="2"/>
                <a:buChar char="§"/>
              </a:pP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Train Darknet on GPU,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run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inference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on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Jetson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Nano</a:t>
              </a:r>
            </a:p>
            <a:p>
              <a:pPr marL="271448" indent="-271448" defTabSz="914347">
                <a:spcBef>
                  <a:spcPts val="480"/>
                </a:spcBef>
                <a:buClr>
                  <a:schemeClr val="accent1"/>
                </a:buClr>
                <a:buSzPct val="88000"/>
                <a:buFont typeface="Wingdings" panose="05000000000000000000" pitchFamily="2" charset="2"/>
                <a:buChar char="§"/>
              </a:pPr>
              <a:endParaRPr lang="de-DE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3" name="Gruppieren 17">
            <a:extLst>
              <a:ext uri="{FF2B5EF4-FFF2-40B4-BE49-F238E27FC236}">
                <a16:creationId xmlns:a16="http://schemas.microsoft.com/office/drawing/2014/main" id="{AB73C501-1FAF-77D3-0640-5CD958DC91AA}"/>
              </a:ext>
            </a:extLst>
          </p:cNvPr>
          <p:cNvGrpSpPr/>
          <p:nvPr/>
        </p:nvGrpSpPr>
        <p:grpSpPr>
          <a:xfrm>
            <a:off x="6331317" y="1556750"/>
            <a:ext cx="5400000" cy="2016000"/>
            <a:chOff x="515936" y="1212106"/>
            <a:chExt cx="5436000" cy="1872248"/>
          </a:xfrm>
          <a:solidFill>
            <a:schemeClr val="bg1">
              <a:lumMod val="85000"/>
            </a:schemeClr>
          </a:solidFill>
        </p:grpSpPr>
        <p:sp>
          <p:nvSpPr>
            <p:cNvPr id="14" name="Rechteck: abgerundete Ecken 18">
              <a:extLst>
                <a:ext uri="{FF2B5EF4-FFF2-40B4-BE49-F238E27FC236}">
                  <a16:creationId xmlns:a16="http://schemas.microsoft.com/office/drawing/2014/main" id="{E18C8D6C-9B7F-9296-2A91-3FBF9319D3A4}"/>
                </a:ext>
              </a:extLst>
            </p:cNvPr>
            <p:cNvSpPr/>
            <p:nvPr/>
          </p:nvSpPr>
          <p:spPr>
            <a:xfrm>
              <a:off x="515936" y="1212106"/>
              <a:ext cx="5436000" cy="1872248"/>
            </a:xfrm>
            <a:prstGeom prst="roundRect">
              <a:avLst>
                <a:gd name="adj" fmla="val 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5" name="Textfeld 19">
              <a:extLst>
                <a:ext uri="{FF2B5EF4-FFF2-40B4-BE49-F238E27FC236}">
                  <a16:creationId xmlns:a16="http://schemas.microsoft.com/office/drawing/2014/main" id="{7A2AA04D-6EF8-2D98-3AFB-64C14D795E9C}"/>
                </a:ext>
              </a:extLst>
            </p:cNvPr>
            <p:cNvSpPr txBox="1"/>
            <p:nvPr/>
          </p:nvSpPr>
          <p:spPr>
            <a:xfrm>
              <a:off x="1096290" y="1339898"/>
              <a:ext cx="2470706" cy="484803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>
              <a:normAutofit/>
            </a:bodyPr>
            <a:lstStyle/>
            <a:p>
              <a:pPr algn="l"/>
              <a:r>
                <a:rPr lang="de-DE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</a:t>
              </a:r>
              <a:r>
                <a:rPr lang="de-DE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Preparation</a:t>
              </a:r>
              <a:endParaRPr lang="de-DE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feld 20">
              <a:extLst>
                <a:ext uri="{FF2B5EF4-FFF2-40B4-BE49-F238E27FC236}">
                  <a16:creationId xmlns:a16="http://schemas.microsoft.com/office/drawing/2014/main" id="{5C48B7AE-0BB7-46A3-EE49-FF68C02674A9}"/>
                </a:ext>
              </a:extLst>
            </p:cNvPr>
            <p:cNvSpPr txBox="1"/>
            <p:nvPr/>
          </p:nvSpPr>
          <p:spPr>
            <a:xfrm>
              <a:off x="1096290" y="1797355"/>
              <a:ext cx="4300615" cy="1235013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marL="271448" indent="-271448" defTabSz="914347">
                <a:lnSpc>
                  <a:spcPct val="110000"/>
                </a:lnSpc>
                <a:spcBef>
                  <a:spcPts val="480"/>
                </a:spcBef>
                <a:buClr>
                  <a:schemeClr val="accent1"/>
                </a:buClr>
                <a:buSzPct val="88000"/>
                <a:buFont typeface="Wingdings" panose="05000000000000000000" pitchFamily="2" charset="2"/>
                <a:buChar char="§"/>
              </a:pP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Collect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images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from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supermarket</a:t>
              </a:r>
              <a:endParaRPr lang="de-DE" sz="20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271448" indent="-271448" defTabSz="914347">
                <a:lnSpc>
                  <a:spcPct val="110000"/>
                </a:lnSpc>
                <a:spcBef>
                  <a:spcPts val="480"/>
                </a:spcBef>
                <a:buClr>
                  <a:schemeClr val="accent1"/>
                </a:buClr>
                <a:buSzPct val="88000"/>
                <a:buFont typeface="Wingdings" panose="05000000000000000000" pitchFamily="2" charset="2"/>
                <a:buChar char="§"/>
              </a:pP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Augment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images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to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increase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model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avoid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data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leakage</a:t>
              </a:r>
              <a:endParaRPr lang="de-DE" sz="20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271448" indent="-271448" defTabSz="914347">
                <a:lnSpc>
                  <a:spcPct val="110000"/>
                </a:lnSpc>
                <a:spcBef>
                  <a:spcPts val="480"/>
                </a:spcBef>
                <a:buClr>
                  <a:schemeClr val="accent1"/>
                </a:buClr>
                <a:buSzPct val="88000"/>
                <a:buFont typeface="Wingdings" panose="05000000000000000000" pitchFamily="2" charset="2"/>
                <a:buChar char="§"/>
              </a:pPr>
              <a:endParaRPr lang="de-DE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1A1D81E-6BF3-B15A-E9A5-BB6EA8D1DA56}"/>
              </a:ext>
            </a:extLst>
          </p:cNvPr>
          <p:cNvGrpSpPr/>
          <p:nvPr/>
        </p:nvGrpSpPr>
        <p:grpSpPr>
          <a:xfrm>
            <a:off x="6331317" y="3944471"/>
            <a:ext cx="5400000" cy="2016000"/>
            <a:chOff x="6331317" y="3969383"/>
            <a:chExt cx="5436000" cy="2006407"/>
          </a:xfrm>
          <a:solidFill>
            <a:schemeClr val="bg1">
              <a:lumMod val="85000"/>
            </a:schemeClr>
          </a:solidFill>
        </p:grpSpPr>
        <p:sp>
          <p:nvSpPr>
            <p:cNvPr id="18" name="Rechteck: abgerundete Ecken 22">
              <a:extLst>
                <a:ext uri="{FF2B5EF4-FFF2-40B4-BE49-F238E27FC236}">
                  <a16:creationId xmlns:a16="http://schemas.microsoft.com/office/drawing/2014/main" id="{B2B435DE-5BEC-4119-16ED-D109FDB235AC}"/>
                </a:ext>
              </a:extLst>
            </p:cNvPr>
            <p:cNvSpPr/>
            <p:nvPr/>
          </p:nvSpPr>
          <p:spPr>
            <a:xfrm>
              <a:off x="6331317" y="3969383"/>
              <a:ext cx="5436000" cy="2006407"/>
            </a:xfrm>
            <a:prstGeom prst="roundRect">
              <a:avLst>
                <a:gd name="adj" fmla="val 81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9" name="Textfeld 23">
              <a:extLst>
                <a:ext uri="{FF2B5EF4-FFF2-40B4-BE49-F238E27FC236}">
                  <a16:creationId xmlns:a16="http://schemas.microsoft.com/office/drawing/2014/main" id="{9816FCE4-A353-9256-58D7-A7A55E1563A7}"/>
                </a:ext>
              </a:extLst>
            </p:cNvPr>
            <p:cNvSpPr txBox="1"/>
            <p:nvPr/>
          </p:nvSpPr>
          <p:spPr>
            <a:xfrm>
              <a:off x="6911671" y="4090105"/>
              <a:ext cx="3297616" cy="519542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>
              <a:normAutofit/>
            </a:bodyPr>
            <a:lstStyle/>
            <a:p>
              <a:pPr algn="l"/>
              <a:r>
                <a:rPr lang="de-DE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Frontend Integration</a:t>
              </a:r>
            </a:p>
          </p:txBody>
        </p:sp>
        <p:sp>
          <p:nvSpPr>
            <p:cNvPr id="20" name="Textfeld 24">
              <a:extLst>
                <a:ext uri="{FF2B5EF4-FFF2-40B4-BE49-F238E27FC236}">
                  <a16:creationId xmlns:a16="http://schemas.microsoft.com/office/drawing/2014/main" id="{97EEB1EC-4808-1EE9-D514-9040C7AECA2C}"/>
                </a:ext>
              </a:extLst>
            </p:cNvPr>
            <p:cNvSpPr txBox="1"/>
            <p:nvPr/>
          </p:nvSpPr>
          <p:spPr>
            <a:xfrm>
              <a:off x="6911671" y="4578216"/>
              <a:ext cx="4409472" cy="1212765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marL="271448" indent="-271448" defTabSz="914347">
                <a:spcBef>
                  <a:spcPts val="480"/>
                </a:spcBef>
                <a:buClr>
                  <a:schemeClr val="accent1"/>
                </a:buClr>
                <a:buSzPct val="88000"/>
                <a:buFont typeface="Wingdings" panose="05000000000000000000" pitchFamily="2" charset="2"/>
                <a:buChar char="§"/>
              </a:pP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Flask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webapp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allows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to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run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inference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on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Jetson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Nano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using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video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/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image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stream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from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CSI </a:t>
              </a:r>
              <a:r>
                <a:rPr lang="de-DE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camera</a:t>
              </a:r>
              <a:endParaRPr lang="de-DE" sz="20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21" name="Grafik 25" descr="Lights On with solid fill">
            <a:extLst>
              <a:ext uri="{FF2B5EF4-FFF2-40B4-BE49-F238E27FC236}">
                <a16:creationId xmlns:a16="http://schemas.microsoft.com/office/drawing/2014/main" id="{07A246E5-4EEA-4B29-957D-4C3CA8339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0329" y="1727791"/>
            <a:ext cx="467587" cy="467587"/>
          </a:xfrm>
          <a:prstGeom prst="rect">
            <a:avLst/>
          </a:prstGeom>
        </p:spPr>
      </p:pic>
      <p:pic>
        <p:nvPicPr>
          <p:cNvPr id="22" name="Grafik 27" descr="Internet with solid fill">
            <a:extLst>
              <a:ext uri="{FF2B5EF4-FFF2-40B4-BE49-F238E27FC236}">
                <a16:creationId xmlns:a16="http://schemas.microsoft.com/office/drawing/2014/main" id="{9DF85010-D2E7-7837-E86C-CBC315A1C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1756" y="4144578"/>
            <a:ext cx="427082" cy="439854"/>
          </a:xfrm>
          <a:prstGeom prst="rect">
            <a:avLst/>
          </a:prstGeom>
        </p:spPr>
      </p:pic>
      <p:pic>
        <p:nvPicPr>
          <p:cNvPr id="23" name="Grafik 29" descr="Left Brain with solid fill">
            <a:extLst>
              <a:ext uri="{FF2B5EF4-FFF2-40B4-BE49-F238E27FC236}">
                <a16:creationId xmlns:a16="http://schemas.microsoft.com/office/drawing/2014/main" id="{707C9CCB-F7CF-381C-85BB-8EB6B4853E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1236" y="4121536"/>
            <a:ext cx="456680" cy="456680"/>
          </a:xfrm>
          <a:prstGeom prst="rect">
            <a:avLst/>
          </a:prstGeom>
        </p:spPr>
      </p:pic>
      <p:pic>
        <p:nvPicPr>
          <p:cNvPr id="24" name="Grafik 31" descr="Database with solid fill">
            <a:extLst>
              <a:ext uri="{FF2B5EF4-FFF2-40B4-BE49-F238E27FC236}">
                <a16:creationId xmlns:a16="http://schemas.microsoft.com/office/drawing/2014/main" id="{75956E6B-C43D-C52D-A348-D57C0574F6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421756" y="1725269"/>
            <a:ext cx="463245" cy="46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80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21C6CD-F84B-C785-D074-1B410DAE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96E3A5-BBD5-A2E0-F2C7-4B56C62C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DB44ED-9488-B283-E9B7-304C0BE5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46" y="2880482"/>
            <a:ext cx="6073696" cy="767748"/>
          </a:xfrm>
        </p:spPr>
        <p:txBody>
          <a:bodyPr>
            <a:normAutofit/>
          </a:bodyPr>
          <a:lstStyle/>
          <a:p>
            <a:pPr algn="ctr"/>
            <a:r>
              <a:rPr lang="de-DE" sz="48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Backup Slides</a:t>
            </a:r>
            <a:endParaRPr lang="de-DE" sz="4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313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21C6CD-F84B-C785-D074-1B410DAE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96E3A5-BBD5-A2E0-F2C7-4B56C62C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23</a:t>
            </a:fld>
            <a:endParaRPr lang="de-DE"/>
          </a:p>
        </p:txBody>
      </p:sp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A67C9D56-12AF-8681-55BB-4693BE7D2B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/>
          </a:blip>
          <a:srcRect l="1874" t="1874" r="4875" b="4875"/>
          <a:stretch/>
        </p:blipFill>
        <p:spPr>
          <a:xfrm>
            <a:off x="0" y="-3543"/>
            <a:ext cx="12198558" cy="68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4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21C6CD-F84B-C785-D074-1B410DAE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26 July 2024</a:t>
            </a:r>
            <a:endParaRPr lang="de-DE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96E3A5-BBD5-A2E0-F2C7-4B56C62C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24</a:t>
            </a:fld>
            <a:endParaRPr lang="de-DE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DB44ED-9488-B283-E9B7-304C0BE5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Web Frontend – Video Stream &amp; Label Information</a:t>
            </a:r>
          </a:p>
        </p:txBody>
      </p:sp>
      <p:pic>
        <p:nvPicPr>
          <p:cNvPr id="17" name="Grafik 16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8AAF5D13-0B3C-CAED-EBCC-6D28FC56B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t="7621" r="12620" b="18447"/>
          <a:stretch/>
        </p:blipFill>
        <p:spPr>
          <a:xfrm>
            <a:off x="1676365" y="1296524"/>
            <a:ext cx="8840858" cy="49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14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234299-CC20-BECA-6A26-F653707E1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4013" indent="-354013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Mean Average Precision Score: 92%</a:t>
            </a:r>
          </a:p>
          <a:p>
            <a:pPr marL="354013" indent="-354013"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54013" indent="-354013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Intersection over Union: 74.06 %</a:t>
            </a:r>
          </a:p>
          <a:p>
            <a:pPr marL="354013" lvl="1" indent="-354013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  <a:sym typeface="Wingdings" panose="05000000000000000000" pitchFamily="2" charset="2"/>
            </a:endParaRPr>
          </a:p>
          <a:p>
            <a:pPr marL="354013" indent="-354013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Test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BBoxes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: 214</a:t>
            </a:r>
          </a:p>
          <a:p>
            <a:pPr marL="541338" lvl="1" indent="-274638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TP: 188</a:t>
            </a:r>
          </a:p>
          <a:p>
            <a:pPr marL="541338" lvl="1" indent="-274638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FP: 26</a:t>
            </a:r>
          </a:p>
          <a:p>
            <a:pPr marL="541338" lvl="1" indent="-274638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FN: 15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3C652-F0A6-1193-D884-1F436905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 July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893CE-950E-B86D-C13A-C0934A07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C68C0C-83F0-1436-BAE6-EC45AB02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Results in Detail</a:t>
            </a:r>
          </a:p>
        </p:txBody>
      </p:sp>
    </p:spTree>
    <p:extLst>
      <p:ext uri="{BB962C8B-B14F-4D97-AF65-F5344CB8AC3E}">
        <p14:creationId xmlns:p14="http://schemas.microsoft.com/office/powerpoint/2010/main" val="456366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67329-772C-726C-66F6-8BD6AD5C0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July 2024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E39BD-2AEB-1997-A8B5-D320840A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26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18960F-56BC-BCA3-93B2-8F8C3443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Segoe UI Semibold" panose="020B0702040204020203" pitchFamily="34" charset="0"/>
              </a:rPr>
              <a:t>Our Model Achieves A High Average Precision</a:t>
            </a:r>
          </a:p>
        </p:txBody>
      </p:sp>
      <p:sp>
        <p:nvSpPr>
          <p:cNvPr id="7" name="Rechteck: abgerundete Ecken 7">
            <a:extLst>
              <a:ext uri="{FF2B5EF4-FFF2-40B4-BE49-F238E27FC236}">
                <a16:creationId xmlns:a16="http://schemas.microsoft.com/office/drawing/2014/main" id="{E8A146BB-E9F9-DBEE-552C-5DD932465253}"/>
              </a:ext>
            </a:extLst>
          </p:cNvPr>
          <p:cNvSpPr/>
          <p:nvPr/>
        </p:nvSpPr>
        <p:spPr>
          <a:xfrm>
            <a:off x="9877331" y="1919272"/>
            <a:ext cx="2037867" cy="1137517"/>
          </a:xfrm>
          <a:prstGeom prst="roundRect">
            <a:avLst>
              <a:gd name="adj" fmla="val 1164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Calculate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Precision and Recall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based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on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IoU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different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confidence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thresholds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75C1E37-E893-8977-015B-F7826E3B6412}"/>
              </a:ext>
            </a:extLst>
          </p:cNvPr>
          <p:cNvSpPr/>
          <p:nvPr/>
        </p:nvSpPr>
        <p:spPr>
          <a:xfrm>
            <a:off x="9874150" y="3197409"/>
            <a:ext cx="2037867" cy="1993793"/>
          </a:xfrm>
          <a:prstGeom prst="roundRect">
            <a:avLst>
              <a:gd name="adj" fmla="val 73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Plot Precision-Recall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Curve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</a:p>
          <a:p>
            <a:pPr algn="ctr"/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de-DE" sz="1400" dirty="0">
                <a:solidFill>
                  <a:srgbClr val="E5555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=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Area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under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Curve</a:t>
            </a:r>
            <a:endParaRPr lang="de-DE"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hteck: abgerundete Ecken 7">
            <a:extLst>
              <a:ext uri="{FF2B5EF4-FFF2-40B4-BE49-F238E27FC236}">
                <a16:creationId xmlns:a16="http://schemas.microsoft.com/office/drawing/2014/main" id="{7438FBE5-9754-A814-ABA6-5434250CA2A0}"/>
              </a:ext>
            </a:extLst>
          </p:cNvPr>
          <p:cNvSpPr/>
          <p:nvPr/>
        </p:nvSpPr>
        <p:spPr>
          <a:xfrm>
            <a:off x="9892494" y="5335728"/>
            <a:ext cx="2041048" cy="702294"/>
          </a:xfrm>
          <a:prstGeom prst="roundRect">
            <a:avLst>
              <a:gd name="adj" fmla="val 173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considers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1400" dirty="0" err="1">
                <a:solidFill>
                  <a:srgbClr val="E5555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precision-recall</a:t>
            </a:r>
            <a:r>
              <a:rPr lang="de-DE" sz="1400" dirty="0">
                <a:solidFill>
                  <a:srgbClr val="E5555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br>
              <a:rPr lang="de-DE" sz="1400" dirty="0">
                <a:solidFill>
                  <a:srgbClr val="E5555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de-DE" sz="1400" dirty="0">
                <a:solidFill>
                  <a:srgbClr val="E5555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trade-off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90E9BA-03C9-90FD-6AC5-05A8CD6DE879}"/>
              </a:ext>
            </a:extLst>
          </p:cNvPr>
          <p:cNvGrpSpPr/>
          <p:nvPr/>
        </p:nvGrpSpPr>
        <p:grpSpPr>
          <a:xfrm>
            <a:off x="10276996" y="3743069"/>
            <a:ext cx="1272045" cy="1094027"/>
            <a:chOff x="10276996" y="3665397"/>
            <a:chExt cx="1347014" cy="1178350"/>
          </a:xfrm>
        </p:grpSpPr>
        <p:pic>
          <p:nvPicPr>
            <p:cNvPr id="14" name="Picture 13" descr="A graph and diagram of precision&#10;&#10;Description automatically generated">
              <a:extLst>
                <a:ext uri="{FF2B5EF4-FFF2-40B4-BE49-F238E27FC236}">
                  <a16:creationId xmlns:a16="http://schemas.microsoft.com/office/drawing/2014/main" id="{961E8F39-8D87-2A79-F4B9-B33739F52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8" t="9622" b="9003"/>
            <a:stretch/>
          </p:blipFill>
          <p:spPr>
            <a:xfrm>
              <a:off x="10276996" y="3665397"/>
              <a:ext cx="1347014" cy="117835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9BA383B-EFDE-CC83-C6C7-A4969C998A5F}"/>
                </a:ext>
              </a:extLst>
            </p:cNvPr>
            <p:cNvSpPr/>
            <p:nvPr/>
          </p:nvSpPr>
          <p:spPr>
            <a:xfrm>
              <a:off x="10881928" y="4469769"/>
              <a:ext cx="471399" cy="141988"/>
            </a:xfrm>
            <a:prstGeom prst="rect">
              <a:avLst/>
            </a:prstGeom>
            <a:solidFill>
              <a:srgbClr val="FFE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5E9BBB-B717-C5F9-0B26-A1E649D9E5F5}"/>
              </a:ext>
            </a:extLst>
          </p:cNvPr>
          <p:cNvSpPr txBox="1"/>
          <p:nvPr/>
        </p:nvSpPr>
        <p:spPr>
          <a:xfrm>
            <a:off x="9872045" y="1514040"/>
            <a:ext cx="203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 per </a:t>
            </a:r>
            <a:r>
              <a:rPr lang="de-DE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class</a:t>
            </a: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</a:p>
        </p:txBody>
      </p:sp>
      <p:pic>
        <p:nvPicPr>
          <p:cNvPr id="6" name="Picture 5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A70A1AD4-1FDF-20E1-6C61-6094B7EF4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21" y="1477828"/>
            <a:ext cx="8108536" cy="46131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34F12D8-3147-F5B5-72E9-80DE34B21D97}"/>
              </a:ext>
            </a:extLst>
          </p:cNvPr>
          <p:cNvSpPr/>
          <p:nvPr/>
        </p:nvSpPr>
        <p:spPr>
          <a:xfrm>
            <a:off x="1391035" y="4320609"/>
            <a:ext cx="2019102" cy="126957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67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19ABFA8-D71B-319F-88BA-ACE173AD38FF}"/>
              </a:ext>
            </a:extLst>
          </p:cNvPr>
          <p:cNvSpPr txBox="1"/>
          <p:nvPr/>
        </p:nvSpPr>
        <p:spPr>
          <a:xfrm>
            <a:off x="2203058" y="321552"/>
            <a:ext cx="7787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110004020202020204"/>
              </a:rPr>
              <a:t>Program Flow – 1</a:t>
            </a:r>
            <a:r>
              <a:rPr lang="en-US" sz="32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110004020202020204"/>
              </a:rPr>
              <a:t>st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110004020202020204"/>
              </a:rPr>
              <a:t> Version with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tos" panose="02110004020202020204"/>
              </a:rPr>
              <a:t>Streamlit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110004020202020204"/>
              </a:rPr>
              <a:t> 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6360DF3-8B93-BBFA-7EF2-43642BD2EBDC}"/>
              </a:ext>
            </a:extLst>
          </p:cNvPr>
          <p:cNvSpPr/>
          <p:nvPr/>
        </p:nvSpPr>
        <p:spPr>
          <a:xfrm>
            <a:off x="111326" y="2404614"/>
            <a:ext cx="1771860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b="1" dirty="0">
                <a:solidFill>
                  <a:prstClr val="black"/>
                </a:solidFill>
                <a:latin typeface="Aptos" panose="02110004020202020204"/>
              </a:rPr>
              <a:t>Camera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F040F81-29FC-BDA1-4842-04CCFDBD932D}"/>
              </a:ext>
            </a:extLst>
          </p:cNvPr>
          <p:cNvSpPr/>
          <p:nvPr/>
        </p:nvSpPr>
        <p:spPr>
          <a:xfrm>
            <a:off x="5210863" y="2404614"/>
            <a:ext cx="1771860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b="1" dirty="0">
                <a:solidFill>
                  <a:prstClr val="black"/>
                </a:solidFill>
                <a:latin typeface="Aptos" panose="02110004020202020204"/>
              </a:rPr>
              <a:t>Model Script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E6D733E-B51A-D5CB-A5D4-D0996A02B6ED}"/>
              </a:ext>
            </a:extLst>
          </p:cNvPr>
          <p:cNvSpPr/>
          <p:nvPr/>
        </p:nvSpPr>
        <p:spPr>
          <a:xfrm>
            <a:off x="10310402" y="2404614"/>
            <a:ext cx="1771860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b="1" dirty="0">
                <a:solidFill>
                  <a:prstClr val="black"/>
                </a:solidFill>
                <a:latin typeface="Aptos" panose="02110004020202020204"/>
              </a:rPr>
              <a:t>Frontend</a:t>
            </a:r>
            <a:br>
              <a:rPr lang="en-US" sz="2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2800" b="1" dirty="0">
                <a:solidFill>
                  <a:prstClr val="black"/>
                </a:solidFill>
                <a:latin typeface="Aptos" panose="02110004020202020204"/>
              </a:rPr>
              <a:t>GUI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977F13D-D355-DE4E-1CB2-5B253850812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883187" y="2907031"/>
            <a:ext cx="33276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571E391-194C-ADD4-F780-9307D4BE1D5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982724" y="2907031"/>
            <a:ext cx="33276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0B5FB85E-8E25-6D07-E100-0C5EBC65B4EB}"/>
              </a:ext>
            </a:extLst>
          </p:cNvPr>
          <p:cNvSpPr/>
          <p:nvPr/>
        </p:nvSpPr>
        <p:spPr>
          <a:xfrm>
            <a:off x="1980319" y="1399781"/>
            <a:ext cx="1566705" cy="100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Save picture in folder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F9C98BC-BD16-2091-9ED0-24EA03CB6580}"/>
              </a:ext>
            </a:extLst>
          </p:cNvPr>
          <p:cNvSpPr/>
          <p:nvPr/>
        </p:nvSpPr>
        <p:spPr>
          <a:xfrm>
            <a:off x="3547024" y="3409448"/>
            <a:ext cx="1566705" cy="100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Scan folder and run 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on image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EA3F95C-114C-CFAE-2EBC-680517B1C5FA}"/>
              </a:ext>
            </a:extLst>
          </p:cNvPr>
          <p:cNvSpPr/>
          <p:nvPr/>
        </p:nvSpPr>
        <p:spPr>
          <a:xfrm rot="18900000">
            <a:off x="3100292" y="2844672"/>
            <a:ext cx="893464" cy="12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 sz="180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5C0858C-D64F-C9AF-E971-9A0CC8E5C5C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763671" y="2404613"/>
            <a:ext cx="1" cy="47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1FC7022-398F-3264-A94D-4C938E62A82A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324934" y="2907028"/>
            <a:ext cx="5443" cy="502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hteck 34">
            <a:extLst>
              <a:ext uri="{FF2B5EF4-FFF2-40B4-BE49-F238E27FC236}">
                <a16:creationId xmlns:a16="http://schemas.microsoft.com/office/drawing/2014/main" id="{EA15DB6A-EFFA-AD2D-54E2-F75ED8496EBB}"/>
              </a:ext>
            </a:extLst>
          </p:cNvPr>
          <p:cNvSpPr/>
          <p:nvPr/>
        </p:nvSpPr>
        <p:spPr>
          <a:xfrm>
            <a:off x="7074415" y="1399781"/>
            <a:ext cx="1566705" cy="100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Save classifi-cation result 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in folder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46345B2-C306-0E48-0C94-59B23C95CD58}"/>
              </a:ext>
            </a:extLst>
          </p:cNvPr>
          <p:cNvSpPr/>
          <p:nvPr/>
        </p:nvSpPr>
        <p:spPr>
          <a:xfrm>
            <a:off x="8641120" y="3409448"/>
            <a:ext cx="1566705" cy="100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Scan folders and display results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BFD8C13-238B-F736-C9E0-B33AC4ACDF69}"/>
              </a:ext>
            </a:extLst>
          </p:cNvPr>
          <p:cNvSpPr/>
          <p:nvPr/>
        </p:nvSpPr>
        <p:spPr>
          <a:xfrm rot="18900000">
            <a:off x="8194388" y="2844672"/>
            <a:ext cx="893464" cy="12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 sz="180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6FF0AA69-177B-8815-E185-7DFCDA54767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7857767" y="2404613"/>
            <a:ext cx="1" cy="47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D763F992-DBA5-C24D-8A60-A010D6E5B8C0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419030" y="2907028"/>
            <a:ext cx="5443" cy="502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hteck: diagonal liegende Ecken abgeschnitten 40">
            <a:extLst>
              <a:ext uri="{FF2B5EF4-FFF2-40B4-BE49-F238E27FC236}">
                <a16:creationId xmlns:a16="http://schemas.microsoft.com/office/drawing/2014/main" id="{77E49240-47AC-1260-BD84-B58A0752AE95}"/>
              </a:ext>
            </a:extLst>
          </p:cNvPr>
          <p:cNvSpPr/>
          <p:nvPr/>
        </p:nvSpPr>
        <p:spPr>
          <a:xfrm>
            <a:off x="5210863" y="5018858"/>
            <a:ext cx="1771860" cy="1402039"/>
          </a:xfrm>
          <a:prstGeom prst="snip2DiagRect">
            <a:avLst>
              <a:gd name="adj1" fmla="val 13727"/>
              <a:gd name="adj2" fmla="val 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Python script executing terminal commands to run model</a:t>
            </a:r>
          </a:p>
        </p:txBody>
      </p:sp>
      <p:sp>
        <p:nvSpPr>
          <p:cNvPr id="42" name="Rechteck: diagonal liegende Ecken abgeschnitten 41">
            <a:extLst>
              <a:ext uri="{FF2B5EF4-FFF2-40B4-BE49-F238E27FC236}">
                <a16:creationId xmlns:a16="http://schemas.microsoft.com/office/drawing/2014/main" id="{F4468E80-8D38-0032-B4F0-CCE207025B6F}"/>
              </a:ext>
            </a:extLst>
          </p:cNvPr>
          <p:cNvSpPr/>
          <p:nvPr/>
        </p:nvSpPr>
        <p:spPr>
          <a:xfrm>
            <a:off x="10310400" y="5018857"/>
            <a:ext cx="1771860" cy="1402039"/>
          </a:xfrm>
          <a:prstGeom prst="snip2DiagRect">
            <a:avLst>
              <a:gd name="adj1" fmla="val 13727"/>
              <a:gd name="adj2" fmla="val 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Browser window powered by streamlit  python script</a:t>
            </a:r>
          </a:p>
        </p:txBody>
      </p:sp>
      <p:sp>
        <p:nvSpPr>
          <p:cNvPr id="43" name="Rechteck: diagonal liegende Ecken abgeschnitten 42">
            <a:extLst>
              <a:ext uri="{FF2B5EF4-FFF2-40B4-BE49-F238E27FC236}">
                <a16:creationId xmlns:a16="http://schemas.microsoft.com/office/drawing/2014/main" id="{FDD331C6-8A88-E3EA-FCFB-FE270B04EC2D}"/>
              </a:ext>
            </a:extLst>
          </p:cNvPr>
          <p:cNvSpPr/>
          <p:nvPr/>
        </p:nvSpPr>
        <p:spPr>
          <a:xfrm>
            <a:off x="108813" y="5018856"/>
            <a:ext cx="1771860" cy="1402039"/>
          </a:xfrm>
          <a:prstGeom prst="snip2DiagRect">
            <a:avLst>
              <a:gd name="adj1" fmla="val 13727"/>
              <a:gd name="adj2" fmla="val 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Runs in background, take picture on key press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40A6F28E-7ECF-2858-1650-BA19F55DC3B9}"/>
              </a:ext>
            </a:extLst>
          </p:cNvPr>
          <p:cNvCxnSpPr>
            <a:cxnSpLocks/>
            <a:stCxn id="5" idx="2"/>
            <a:endCxn id="43" idx="3"/>
          </p:cNvCxnSpPr>
          <p:nvPr/>
        </p:nvCxnSpPr>
        <p:spPr>
          <a:xfrm flipH="1">
            <a:off x="994744" y="3409449"/>
            <a:ext cx="2513" cy="160940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0F89E91-AE31-3119-C113-A0BB4F7AAEB9}"/>
              </a:ext>
            </a:extLst>
          </p:cNvPr>
          <p:cNvCxnSpPr>
            <a:cxnSpLocks/>
            <a:stCxn id="6" idx="2"/>
            <a:endCxn id="41" idx="3"/>
          </p:cNvCxnSpPr>
          <p:nvPr/>
        </p:nvCxnSpPr>
        <p:spPr>
          <a:xfrm>
            <a:off x="6096793" y="3409449"/>
            <a:ext cx="0" cy="16094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BFDCF4D-EA1E-F65A-6440-18D7E9593FB6}"/>
              </a:ext>
            </a:extLst>
          </p:cNvPr>
          <p:cNvCxnSpPr>
            <a:cxnSpLocks/>
            <a:stCxn id="7" idx="2"/>
            <a:endCxn id="42" idx="3"/>
          </p:cNvCxnSpPr>
          <p:nvPr/>
        </p:nvCxnSpPr>
        <p:spPr>
          <a:xfrm flipH="1">
            <a:off x="11196330" y="3409448"/>
            <a:ext cx="2" cy="16094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F81461A8-A26E-CF4E-871C-D746A6CFBD59}"/>
              </a:ext>
            </a:extLst>
          </p:cNvPr>
          <p:cNvSpPr txBox="1"/>
          <p:nvPr/>
        </p:nvSpPr>
        <p:spPr>
          <a:xfrm>
            <a:off x="1880673" y="5396708"/>
            <a:ext cx="141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Output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Image file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D2053C8-8445-4F64-9CB4-0320BC319346}"/>
              </a:ext>
            </a:extLst>
          </p:cNvPr>
          <p:cNvSpPr txBox="1"/>
          <p:nvPr/>
        </p:nvSpPr>
        <p:spPr>
          <a:xfrm>
            <a:off x="3791532" y="5396708"/>
            <a:ext cx="141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Input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Image file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FABDF91A-5C6A-852E-141C-69149AAF269A}"/>
              </a:ext>
            </a:extLst>
          </p:cNvPr>
          <p:cNvCxnSpPr/>
          <p:nvPr/>
        </p:nvCxnSpPr>
        <p:spPr>
          <a:xfrm flipH="1">
            <a:off x="3464544" y="5513881"/>
            <a:ext cx="159934" cy="4119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C8E95CC0-A32F-9E6A-48E6-E1319FD5FEE8}"/>
              </a:ext>
            </a:extLst>
          </p:cNvPr>
          <p:cNvSpPr txBox="1"/>
          <p:nvPr/>
        </p:nvSpPr>
        <p:spPr>
          <a:xfrm>
            <a:off x="6982723" y="5396708"/>
            <a:ext cx="141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Output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Text file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E579700-DF34-C345-B06C-F6BF74B0DC1C}"/>
              </a:ext>
            </a:extLst>
          </p:cNvPr>
          <p:cNvSpPr txBox="1"/>
          <p:nvPr/>
        </p:nvSpPr>
        <p:spPr>
          <a:xfrm>
            <a:off x="8893582" y="5258207"/>
            <a:ext cx="1416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Input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Image file</a:t>
            </a:r>
          </a:p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Text file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FC579DCD-6B9A-FAB0-00BF-230DAEF884DF}"/>
              </a:ext>
            </a:extLst>
          </p:cNvPr>
          <p:cNvCxnSpPr/>
          <p:nvPr/>
        </p:nvCxnSpPr>
        <p:spPr>
          <a:xfrm flipH="1">
            <a:off x="8566594" y="5513881"/>
            <a:ext cx="159934" cy="4119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F5A9726A-7E16-7983-E8A1-54B777E66AAD}"/>
              </a:ext>
            </a:extLst>
          </p:cNvPr>
          <p:cNvCxnSpPr>
            <a:cxnSpLocks/>
          </p:cNvCxnSpPr>
          <p:nvPr/>
        </p:nvCxnSpPr>
        <p:spPr>
          <a:xfrm>
            <a:off x="1880673" y="5719873"/>
            <a:ext cx="1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8B3BC8DB-43E4-05D6-EBDF-AD5E32408266}"/>
              </a:ext>
            </a:extLst>
          </p:cNvPr>
          <p:cNvCxnSpPr>
            <a:cxnSpLocks/>
            <a:stCxn id="57" idx="1"/>
          </p:cNvCxnSpPr>
          <p:nvPr/>
        </p:nvCxnSpPr>
        <p:spPr>
          <a:xfrm flipV="1">
            <a:off x="6982723" y="5719873"/>
            <a:ext cx="1080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171CEAA7-ACED-6FDE-34CC-2DE9E5DE25C0}"/>
              </a:ext>
            </a:extLst>
          </p:cNvPr>
          <p:cNvCxnSpPr>
            <a:cxnSpLocks/>
          </p:cNvCxnSpPr>
          <p:nvPr/>
        </p:nvCxnSpPr>
        <p:spPr>
          <a:xfrm>
            <a:off x="5097813" y="5719873"/>
            <a:ext cx="1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8B535CDB-BB93-F972-1AB4-CA1D71996B72}"/>
              </a:ext>
            </a:extLst>
          </p:cNvPr>
          <p:cNvCxnSpPr>
            <a:cxnSpLocks/>
          </p:cNvCxnSpPr>
          <p:nvPr/>
        </p:nvCxnSpPr>
        <p:spPr>
          <a:xfrm>
            <a:off x="10202407" y="5719873"/>
            <a:ext cx="1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65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E29137E-0C9B-59F4-4EF6-B294518FC4ED}"/>
              </a:ext>
            </a:extLst>
          </p:cNvPr>
          <p:cNvSpPr/>
          <p:nvPr/>
        </p:nvSpPr>
        <p:spPr>
          <a:xfrm>
            <a:off x="5210863" y="2404614"/>
            <a:ext cx="6871397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800" b="1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6FF0AA69-177B-8815-E185-7DFCDA54767A}"/>
              </a:ext>
            </a:extLst>
          </p:cNvPr>
          <p:cNvCxnSpPr>
            <a:cxnSpLocks/>
          </p:cNvCxnSpPr>
          <p:nvPr/>
        </p:nvCxnSpPr>
        <p:spPr>
          <a:xfrm flipH="1">
            <a:off x="8641119" y="2404613"/>
            <a:ext cx="1" cy="47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571E391-194C-ADD4-F780-9307D4BE1D5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982724" y="2907031"/>
            <a:ext cx="33276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19ABFA8-D71B-319F-88BA-ACE173AD38FF}"/>
              </a:ext>
            </a:extLst>
          </p:cNvPr>
          <p:cNvSpPr txBox="1"/>
          <p:nvPr/>
        </p:nvSpPr>
        <p:spPr>
          <a:xfrm>
            <a:off x="2203058" y="321552"/>
            <a:ext cx="7787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110004020202020204"/>
              </a:rPr>
              <a:t>Program Flow – 2</a:t>
            </a:r>
            <a:r>
              <a:rPr lang="en-US" sz="32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110004020202020204"/>
              </a:rPr>
              <a:t>nd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110004020202020204"/>
              </a:rPr>
              <a:t> Version: Flask Images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6360DF3-8B93-BBFA-7EF2-43642BD2EBDC}"/>
              </a:ext>
            </a:extLst>
          </p:cNvPr>
          <p:cNvSpPr/>
          <p:nvPr/>
        </p:nvSpPr>
        <p:spPr>
          <a:xfrm>
            <a:off x="111326" y="2404614"/>
            <a:ext cx="1771860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b="1">
                <a:solidFill>
                  <a:prstClr val="black"/>
                </a:solidFill>
                <a:latin typeface="Aptos" panose="02110004020202020204"/>
              </a:rPr>
              <a:t>Camera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F040F81-29FC-BDA1-4842-04CCFDBD932D}"/>
              </a:ext>
            </a:extLst>
          </p:cNvPr>
          <p:cNvSpPr/>
          <p:nvPr/>
        </p:nvSpPr>
        <p:spPr>
          <a:xfrm>
            <a:off x="5210863" y="2404614"/>
            <a:ext cx="1771860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b="1" dirty="0">
                <a:solidFill>
                  <a:prstClr val="black"/>
                </a:solidFill>
                <a:latin typeface="Aptos" panose="02110004020202020204"/>
              </a:rPr>
              <a:t>Model Script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E6D733E-B51A-D5CB-A5D4-D0996A02B6ED}"/>
              </a:ext>
            </a:extLst>
          </p:cNvPr>
          <p:cNvSpPr/>
          <p:nvPr/>
        </p:nvSpPr>
        <p:spPr>
          <a:xfrm>
            <a:off x="10310402" y="2404614"/>
            <a:ext cx="1771860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b="1" dirty="0">
                <a:solidFill>
                  <a:prstClr val="black"/>
                </a:solidFill>
                <a:latin typeface="Aptos" panose="02110004020202020204"/>
              </a:rPr>
              <a:t>Frontend</a:t>
            </a:r>
            <a:br>
              <a:rPr lang="en-US" sz="2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2800" b="1" dirty="0">
                <a:solidFill>
                  <a:prstClr val="black"/>
                </a:solidFill>
                <a:latin typeface="Aptos" panose="02110004020202020204"/>
              </a:rPr>
              <a:t>GUI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977F13D-D355-DE4E-1CB2-5B253850812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883187" y="2907031"/>
            <a:ext cx="33276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0B5FB85E-8E25-6D07-E100-0C5EBC65B4EB}"/>
              </a:ext>
            </a:extLst>
          </p:cNvPr>
          <p:cNvSpPr/>
          <p:nvPr/>
        </p:nvSpPr>
        <p:spPr>
          <a:xfrm>
            <a:off x="1980319" y="1399781"/>
            <a:ext cx="1566705" cy="100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Save picture in folder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F9C98BC-BD16-2091-9ED0-24EA03CB6580}"/>
              </a:ext>
            </a:extLst>
          </p:cNvPr>
          <p:cNvSpPr/>
          <p:nvPr/>
        </p:nvSpPr>
        <p:spPr>
          <a:xfrm>
            <a:off x="3547024" y="3409448"/>
            <a:ext cx="1566705" cy="100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Scan folder and run 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on image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EA3F95C-114C-CFAE-2EBC-680517B1C5FA}"/>
              </a:ext>
            </a:extLst>
          </p:cNvPr>
          <p:cNvSpPr/>
          <p:nvPr/>
        </p:nvSpPr>
        <p:spPr>
          <a:xfrm rot="18900000">
            <a:off x="3100292" y="2844672"/>
            <a:ext cx="893464" cy="12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 sz="180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5C0858C-D64F-C9AF-E971-9A0CC8E5C5C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763671" y="2404613"/>
            <a:ext cx="1" cy="47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1FC7022-398F-3264-A94D-4C938E62A82A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324934" y="2907028"/>
            <a:ext cx="5443" cy="502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hteck 34">
            <a:extLst>
              <a:ext uri="{FF2B5EF4-FFF2-40B4-BE49-F238E27FC236}">
                <a16:creationId xmlns:a16="http://schemas.microsoft.com/office/drawing/2014/main" id="{EA15DB6A-EFFA-AD2D-54E2-F75ED8496EBB}"/>
              </a:ext>
            </a:extLst>
          </p:cNvPr>
          <p:cNvSpPr/>
          <p:nvPr/>
        </p:nvSpPr>
        <p:spPr>
          <a:xfrm>
            <a:off x="7857766" y="1394887"/>
            <a:ext cx="1566705" cy="100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Transmit data directly in Python</a:t>
            </a:r>
          </a:p>
        </p:txBody>
      </p:sp>
      <p:sp>
        <p:nvSpPr>
          <p:cNvPr id="41" name="Rechteck: diagonal liegende Ecken abgeschnitten 40">
            <a:extLst>
              <a:ext uri="{FF2B5EF4-FFF2-40B4-BE49-F238E27FC236}">
                <a16:creationId xmlns:a16="http://schemas.microsoft.com/office/drawing/2014/main" id="{77E49240-47AC-1260-BD84-B58A0752AE95}"/>
              </a:ext>
            </a:extLst>
          </p:cNvPr>
          <p:cNvSpPr/>
          <p:nvPr/>
        </p:nvSpPr>
        <p:spPr>
          <a:xfrm>
            <a:off x="5210863" y="5018858"/>
            <a:ext cx="1771860" cy="1402039"/>
          </a:xfrm>
          <a:prstGeom prst="snip2DiagRect">
            <a:avLst>
              <a:gd name="adj1" fmla="val 13727"/>
              <a:gd name="adj2" fmla="val 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Darknet model accessed via Python wrapper</a:t>
            </a:r>
          </a:p>
        </p:txBody>
      </p:sp>
      <p:sp>
        <p:nvSpPr>
          <p:cNvPr id="42" name="Rechteck: diagonal liegende Ecken abgeschnitten 41">
            <a:extLst>
              <a:ext uri="{FF2B5EF4-FFF2-40B4-BE49-F238E27FC236}">
                <a16:creationId xmlns:a16="http://schemas.microsoft.com/office/drawing/2014/main" id="{F4468E80-8D38-0032-B4F0-CCE207025B6F}"/>
              </a:ext>
            </a:extLst>
          </p:cNvPr>
          <p:cNvSpPr/>
          <p:nvPr/>
        </p:nvSpPr>
        <p:spPr>
          <a:xfrm>
            <a:off x="10310400" y="5018857"/>
            <a:ext cx="1771860" cy="1402039"/>
          </a:xfrm>
          <a:prstGeom prst="snip2DiagRect">
            <a:avLst>
              <a:gd name="adj1" fmla="val 13727"/>
              <a:gd name="adj2" fmla="val 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Browser window powered by Flask and JS</a:t>
            </a:r>
          </a:p>
        </p:txBody>
      </p:sp>
      <p:sp>
        <p:nvSpPr>
          <p:cNvPr id="43" name="Rechteck: diagonal liegende Ecken abgeschnitten 42">
            <a:extLst>
              <a:ext uri="{FF2B5EF4-FFF2-40B4-BE49-F238E27FC236}">
                <a16:creationId xmlns:a16="http://schemas.microsoft.com/office/drawing/2014/main" id="{FDD331C6-8A88-E3EA-FCFB-FE270B04EC2D}"/>
              </a:ext>
            </a:extLst>
          </p:cNvPr>
          <p:cNvSpPr/>
          <p:nvPr/>
        </p:nvSpPr>
        <p:spPr>
          <a:xfrm>
            <a:off x="108813" y="5018856"/>
            <a:ext cx="1771860" cy="1402039"/>
          </a:xfrm>
          <a:prstGeom prst="snip2DiagRect">
            <a:avLst>
              <a:gd name="adj1" fmla="val 13727"/>
              <a:gd name="adj2" fmla="val 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Runs in background, take picture on key press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40A6F28E-7ECF-2858-1650-BA19F55DC3B9}"/>
              </a:ext>
            </a:extLst>
          </p:cNvPr>
          <p:cNvCxnSpPr>
            <a:cxnSpLocks/>
            <a:stCxn id="5" idx="2"/>
            <a:endCxn id="43" idx="3"/>
          </p:cNvCxnSpPr>
          <p:nvPr/>
        </p:nvCxnSpPr>
        <p:spPr>
          <a:xfrm flipH="1">
            <a:off x="994744" y="3409449"/>
            <a:ext cx="2513" cy="160940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0F89E91-AE31-3119-C113-A0BB4F7AAEB9}"/>
              </a:ext>
            </a:extLst>
          </p:cNvPr>
          <p:cNvCxnSpPr>
            <a:cxnSpLocks/>
            <a:stCxn id="6" idx="2"/>
            <a:endCxn id="41" idx="3"/>
          </p:cNvCxnSpPr>
          <p:nvPr/>
        </p:nvCxnSpPr>
        <p:spPr>
          <a:xfrm>
            <a:off x="6096793" y="3409449"/>
            <a:ext cx="0" cy="16094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BFDCF4D-EA1E-F65A-6440-18D7E9593FB6}"/>
              </a:ext>
            </a:extLst>
          </p:cNvPr>
          <p:cNvCxnSpPr>
            <a:cxnSpLocks/>
            <a:stCxn id="7" idx="2"/>
            <a:endCxn id="42" idx="3"/>
          </p:cNvCxnSpPr>
          <p:nvPr/>
        </p:nvCxnSpPr>
        <p:spPr>
          <a:xfrm flipH="1">
            <a:off x="11196330" y="3409448"/>
            <a:ext cx="2" cy="16094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F81461A8-A26E-CF4E-871C-D746A6CFBD59}"/>
              </a:ext>
            </a:extLst>
          </p:cNvPr>
          <p:cNvSpPr txBox="1"/>
          <p:nvPr/>
        </p:nvSpPr>
        <p:spPr>
          <a:xfrm>
            <a:off x="1880673" y="5396708"/>
            <a:ext cx="141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Output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Image file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D2053C8-8445-4F64-9CB4-0320BC319346}"/>
              </a:ext>
            </a:extLst>
          </p:cNvPr>
          <p:cNvSpPr txBox="1"/>
          <p:nvPr/>
        </p:nvSpPr>
        <p:spPr>
          <a:xfrm>
            <a:off x="3791532" y="5396708"/>
            <a:ext cx="141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Input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Image file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FABDF91A-5C6A-852E-141C-69149AAF269A}"/>
              </a:ext>
            </a:extLst>
          </p:cNvPr>
          <p:cNvCxnSpPr/>
          <p:nvPr/>
        </p:nvCxnSpPr>
        <p:spPr>
          <a:xfrm flipH="1">
            <a:off x="3464544" y="5513881"/>
            <a:ext cx="159934" cy="4119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C8E95CC0-A32F-9E6A-48E6-E1319FD5FEE8}"/>
              </a:ext>
            </a:extLst>
          </p:cNvPr>
          <p:cNvSpPr txBox="1"/>
          <p:nvPr/>
        </p:nvSpPr>
        <p:spPr>
          <a:xfrm>
            <a:off x="6982722" y="5396708"/>
            <a:ext cx="16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Output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Python strings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E579700-DF34-C345-B06C-F6BF74B0DC1C}"/>
              </a:ext>
            </a:extLst>
          </p:cNvPr>
          <p:cNvSpPr txBox="1"/>
          <p:nvPr/>
        </p:nvSpPr>
        <p:spPr>
          <a:xfrm>
            <a:off x="8641118" y="5258207"/>
            <a:ext cx="1669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Input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Image file</a:t>
            </a:r>
          </a:p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Python strings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FC579DCD-6B9A-FAB0-00BF-230DAEF884DF}"/>
              </a:ext>
            </a:extLst>
          </p:cNvPr>
          <p:cNvCxnSpPr/>
          <p:nvPr/>
        </p:nvCxnSpPr>
        <p:spPr>
          <a:xfrm flipH="1">
            <a:off x="8640267" y="5513881"/>
            <a:ext cx="159934" cy="4119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F5A9726A-7E16-7983-E8A1-54B777E66AAD}"/>
              </a:ext>
            </a:extLst>
          </p:cNvPr>
          <p:cNvCxnSpPr>
            <a:cxnSpLocks/>
          </p:cNvCxnSpPr>
          <p:nvPr/>
        </p:nvCxnSpPr>
        <p:spPr>
          <a:xfrm>
            <a:off x="1880673" y="5719873"/>
            <a:ext cx="1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8B3BC8DB-43E4-05D6-EBDF-AD5E32408266}"/>
              </a:ext>
            </a:extLst>
          </p:cNvPr>
          <p:cNvCxnSpPr>
            <a:cxnSpLocks/>
            <a:stCxn id="57" idx="1"/>
          </p:cNvCxnSpPr>
          <p:nvPr/>
        </p:nvCxnSpPr>
        <p:spPr>
          <a:xfrm flipV="1">
            <a:off x="6982723" y="5719873"/>
            <a:ext cx="10800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171CEAA7-ACED-6FDE-34CC-2DE9E5DE25C0}"/>
              </a:ext>
            </a:extLst>
          </p:cNvPr>
          <p:cNvCxnSpPr>
            <a:cxnSpLocks/>
          </p:cNvCxnSpPr>
          <p:nvPr/>
        </p:nvCxnSpPr>
        <p:spPr>
          <a:xfrm>
            <a:off x="5097813" y="5719873"/>
            <a:ext cx="1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8B535CDB-BB93-F972-1AB4-CA1D71996B72}"/>
              </a:ext>
            </a:extLst>
          </p:cNvPr>
          <p:cNvCxnSpPr>
            <a:cxnSpLocks/>
          </p:cNvCxnSpPr>
          <p:nvPr/>
        </p:nvCxnSpPr>
        <p:spPr>
          <a:xfrm>
            <a:off x="10202407" y="5719873"/>
            <a:ext cx="1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6DD90060-902F-6733-D660-1540EBF0E5C5}"/>
              </a:ext>
            </a:extLst>
          </p:cNvPr>
          <p:cNvSpPr/>
          <p:nvPr/>
        </p:nvSpPr>
        <p:spPr>
          <a:xfrm>
            <a:off x="7136325" y="3016683"/>
            <a:ext cx="3020475" cy="437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[No actual files saved]</a:t>
            </a:r>
          </a:p>
        </p:txBody>
      </p:sp>
    </p:spTree>
    <p:extLst>
      <p:ext uri="{BB962C8B-B14F-4D97-AF65-F5344CB8AC3E}">
        <p14:creationId xmlns:p14="http://schemas.microsoft.com/office/powerpoint/2010/main" val="912775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E5A95F5-3EB5-35CF-23EB-ED12DE3B2DAD}"/>
              </a:ext>
            </a:extLst>
          </p:cNvPr>
          <p:cNvSpPr/>
          <p:nvPr/>
        </p:nvSpPr>
        <p:spPr>
          <a:xfrm>
            <a:off x="111327" y="2404614"/>
            <a:ext cx="6871397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800" b="1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7E768A8-8CA5-A46D-E41C-4292CC99E37C}"/>
              </a:ext>
            </a:extLst>
          </p:cNvPr>
          <p:cNvSpPr/>
          <p:nvPr/>
        </p:nvSpPr>
        <p:spPr>
          <a:xfrm>
            <a:off x="5210863" y="2404614"/>
            <a:ext cx="6871397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2800" b="1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19ABFA8-D71B-319F-88BA-ACE173AD38FF}"/>
              </a:ext>
            </a:extLst>
          </p:cNvPr>
          <p:cNvSpPr txBox="1"/>
          <p:nvPr/>
        </p:nvSpPr>
        <p:spPr>
          <a:xfrm>
            <a:off x="2203058" y="321552"/>
            <a:ext cx="7787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110004020202020204"/>
              </a:rPr>
              <a:t>Program Flow – 3</a:t>
            </a:r>
            <a:r>
              <a:rPr lang="en-US" sz="32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110004020202020204"/>
              </a:rPr>
              <a:t>rd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110004020202020204"/>
              </a:rPr>
              <a:t> Version: Flask Video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6360DF3-8B93-BBFA-7EF2-43642BD2EBDC}"/>
              </a:ext>
            </a:extLst>
          </p:cNvPr>
          <p:cNvSpPr/>
          <p:nvPr/>
        </p:nvSpPr>
        <p:spPr>
          <a:xfrm>
            <a:off x="111326" y="2404614"/>
            <a:ext cx="1771860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b="1">
                <a:solidFill>
                  <a:prstClr val="black"/>
                </a:solidFill>
                <a:latin typeface="Aptos" panose="02110004020202020204"/>
              </a:rPr>
              <a:t>Camera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F040F81-29FC-BDA1-4842-04CCFDBD932D}"/>
              </a:ext>
            </a:extLst>
          </p:cNvPr>
          <p:cNvSpPr/>
          <p:nvPr/>
        </p:nvSpPr>
        <p:spPr>
          <a:xfrm>
            <a:off x="5210863" y="2404614"/>
            <a:ext cx="1771860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b="1" dirty="0">
                <a:solidFill>
                  <a:prstClr val="black"/>
                </a:solidFill>
                <a:latin typeface="Aptos" panose="02110004020202020204"/>
              </a:rPr>
              <a:t>Model Script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E6D733E-B51A-D5CB-A5D4-D0996A02B6ED}"/>
              </a:ext>
            </a:extLst>
          </p:cNvPr>
          <p:cNvSpPr/>
          <p:nvPr/>
        </p:nvSpPr>
        <p:spPr>
          <a:xfrm>
            <a:off x="10310402" y="2404614"/>
            <a:ext cx="1771860" cy="1004835"/>
          </a:xfrm>
          <a:prstGeom prst="roundRect">
            <a:avLst>
              <a:gd name="adj" fmla="val 10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b="1" dirty="0">
                <a:solidFill>
                  <a:prstClr val="black"/>
                </a:solidFill>
                <a:latin typeface="Aptos" panose="02110004020202020204"/>
              </a:rPr>
              <a:t>Frontend</a:t>
            </a:r>
            <a:br>
              <a:rPr lang="en-US" sz="2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2800" b="1" dirty="0">
                <a:solidFill>
                  <a:prstClr val="black"/>
                </a:solidFill>
                <a:latin typeface="Aptos" panose="02110004020202020204"/>
              </a:rPr>
              <a:t>GUI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977F13D-D355-DE4E-1CB2-5B253850812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883187" y="2907031"/>
            <a:ext cx="33276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571E391-194C-ADD4-F780-9307D4BE1D5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982724" y="2907031"/>
            <a:ext cx="33276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0B5FB85E-8E25-6D07-E100-0C5EBC65B4EB}"/>
              </a:ext>
            </a:extLst>
          </p:cNvPr>
          <p:cNvSpPr/>
          <p:nvPr/>
        </p:nvSpPr>
        <p:spPr>
          <a:xfrm>
            <a:off x="2758227" y="1389992"/>
            <a:ext cx="1566705" cy="100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Transmit data directly in python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5C0858C-D64F-C9AF-E971-9A0CC8E5C5C0}"/>
              </a:ext>
            </a:extLst>
          </p:cNvPr>
          <p:cNvCxnSpPr>
            <a:cxnSpLocks/>
          </p:cNvCxnSpPr>
          <p:nvPr/>
        </p:nvCxnSpPr>
        <p:spPr>
          <a:xfrm flipH="1">
            <a:off x="3541580" y="2404613"/>
            <a:ext cx="1" cy="47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hteck 34">
            <a:extLst>
              <a:ext uri="{FF2B5EF4-FFF2-40B4-BE49-F238E27FC236}">
                <a16:creationId xmlns:a16="http://schemas.microsoft.com/office/drawing/2014/main" id="{EA15DB6A-EFFA-AD2D-54E2-F75ED8496EBB}"/>
              </a:ext>
            </a:extLst>
          </p:cNvPr>
          <p:cNvSpPr/>
          <p:nvPr/>
        </p:nvSpPr>
        <p:spPr>
          <a:xfrm>
            <a:off x="7857766" y="1394887"/>
            <a:ext cx="1566705" cy="1004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Transmit data directly in Python</a:t>
            </a: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6FF0AA69-177B-8815-E185-7DFCDA54767A}"/>
              </a:ext>
            </a:extLst>
          </p:cNvPr>
          <p:cNvCxnSpPr>
            <a:cxnSpLocks/>
          </p:cNvCxnSpPr>
          <p:nvPr/>
        </p:nvCxnSpPr>
        <p:spPr>
          <a:xfrm flipH="1">
            <a:off x="8641119" y="2404613"/>
            <a:ext cx="1" cy="47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hteck: diagonal liegende Ecken abgeschnitten 40">
            <a:extLst>
              <a:ext uri="{FF2B5EF4-FFF2-40B4-BE49-F238E27FC236}">
                <a16:creationId xmlns:a16="http://schemas.microsoft.com/office/drawing/2014/main" id="{77E49240-47AC-1260-BD84-B58A0752AE95}"/>
              </a:ext>
            </a:extLst>
          </p:cNvPr>
          <p:cNvSpPr/>
          <p:nvPr/>
        </p:nvSpPr>
        <p:spPr>
          <a:xfrm>
            <a:off x="5210863" y="5018858"/>
            <a:ext cx="1771860" cy="1402039"/>
          </a:xfrm>
          <a:prstGeom prst="snip2DiagRect">
            <a:avLst>
              <a:gd name="adj1" fmla="val 13727"/>
              <a:gd name="adj2" fmla="val 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Darknet model accessed via Python wrapper</a:t>
            </a:r>
          </a:p>
        </p:txBody>
      </p:sp>
      <p:sp>
        <p:nvSpPr>
          <p:cNvPr id="42" name="Rechteck: diagonal liegende Ecken abgeschnitten 41">
            <a:extLst>
              <a:ext uri="{FF2B5EF4-FFF2-40B4-BE49-F238E27FC236}">
                <a16:creationId xmlns:a16="http://schemas.microsoft.com/office/drawing/2014/main" id="{F4468E80-8D38-0032-B4F0-CCE207025B6F}"/>
              </a:ext>
            </a:extLst>
          </p:cNvPr>
          <p:cNvSpPr/>
          <p:nvPr/>
        </p:nvSpPr>
        <p:spPr>
          <a:xfrm>
            <a:off x="10310400" y="5018857"/>
            <a:ext cx="1771860" cy="1402039"/>
          </a:xfrm>
          <a:prstGeom prst="snip2DiagRect">
            <a:avLst>
              <a:gd name="adj1" fmla="val 13727"/>
              <a:gd name="adj2" fmla="val 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Browser window powered by Flask and JS</a:t>
            </a:r>
          </a:p>
        </p:txBody>
      </p:sp>
      <p:sp>
        <p:nvSpPr>
          <p:cNvPr id="43" name="Rechteck: diagonal liegende Ecken abgeschnitten 42">
            <a:extLst>
              <a:ext uri="{FF2B5EF4-FFF2-40B4-BE49-F238E27FC236}">
                <a16:creationId xmlns:a16="http://schemas.microsoft.com/office/drawing/2014/main" id="{FDD331C6-8A88-E3EA-FCFB-FE270B04EC2D}"/>
              </a:ext>
            </a:extLst>
          </p:cNvPr>
          <p:cNvSpPr/>
          <p:nvPr/>
        </p:nvSpPr>
        <p:spPr>
          <a:xfrm>
            <a:off x="108813" y="5018856"/>
            <a:ext cx="1771860" cy="1402039"/>
          </a:xfrm>
          <a:prstGeom prst="snip2DiagRect">
            <a:avLst>
              <a:gd name="adj1" fmla="val 13727"/>
              <a:gd name="adj2" fmla="val 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Runs in background, records video stream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40A6F28E-7ECF-2858-1650-BA19F55DC3B9}"/>
              </a:ext>
            </a:extLst>
          </p:cNvPr>
          <p:cNvCxnSpPr>
            <a:cxnSpLocks/>
            <a:stCxn id="5" idx="2"/>
            <a:endCxn id="43" idx="3"/>
          </p:cNvCxnSpPr>
          <p:nvPr/>
        </p:nvCxnSpPr>
        <p:spPr>
          <a:xfrm flipH="1">
            <a:off x="994744" y="3409449"/>
            <a:ext cx="2513" cy="160940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0F89E91-AE31-3119-C113-A0BB4F7AAEB9}"/>
              </a:ext>
            </a:extLst>
          </p:cNvPr>
          <p:cNvCxnSpPr>
            <a:cxnSpLocks/>
            <a:stCxn id="6" idx="2"/>
            <a:endCxn id="41" idx="3"/>
          </p:cNvCxnSpPr>
          <p:nvPr/>
        </p:nvCxnSpPr>
        <p:spPr>
          <a:xfrm>
            <a:off x="6096793" y="3409449"/>
            <a:ext cx="0" cy="16094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BFDCF4D-EA1E-F65A-6440-18D7E9593FB6}"/>
              </a:ext>
            </a:extLst>
          </p:cNvPr>
          <p:cNvCxnSpPr>
            <a:cxnSpLocks/>
            <a:stCxn id="7" idx="2"/>
            <a:endCxn id="42" idx="3"/>
          </p:cNvCxnSpPr>
          <p:nvPr/>
        </p:nvCxnSpPr>
        <p:spPr>
          <a:xfrm flipH="1">
            <a:off x="11196330" y="3409448"/>
            <a:ext cx="2" cy="16094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F81461A8-A26E-CF4E-871C-D746A6CFBD59}"/>
              </a:ext>
            </a:extLst>
          </p:cNvPr>
          <p:cNvSpPr txBox="1"/>
          <p:nvPr/>
        </p:nvSpPr>
        <p:spPr>
          <a:xfrm>
            <a:off x="1880673" y="5396708"/>
            <a:ext cx="162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Output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Python image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D2053C8-8445-4F64-9CB4-0320BC319346}"/>
              </a:ext>
            </a:extLst>
          </p:cNvPr>
          <p:cNvSpPr txBox="1"/>
          <p:nvPr/>
        </p:nvSpPr>
        <p:spPr>
          <a:xfrm>
            <a:off x="3572544" y="5396708"/>
            <a:ext cx="163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Input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Python image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FABDF91A-5C6A-852E-141C-69149AAF269A}"/>
              </a:ext>
            </a:extLst>
          </p:cNvPr>
          <p:cNvCxnSpPr/>
          <p:nvPr/>
        </p:nvCxnSpPr>
        <p:spPr>
          <a:xfrm flipH="1">
            <a:off x="3494882" y="5513881"/>
            <a:ext cx="159934" cy="4119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C8E95CC0-A32F-9E6A-48E6-E1319FD5FEE8}"/>
              </a:ext>
            </a:extLst>
          </p:cNvPr>
          <p:cNvSpPr txBox="1"/>
          <p:nvPr/>
        </p:nvSpPr>
        <p:spPr>
          <a:xfrm>
            <a:off x="6982722" y="5396708"/>
            <a:ext cx="16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Output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Python image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E579700-DF34-C345-B06C-F6BF74B0DC1C}"/>
              </a:ext>
            </a:extLst>
          </p:cNvPr>
          <p:cNvSpPr txBox="1"/>
          <p:nvPr/>
        </p:nvSpPr>
        <p:spPr>
          <a:xfrm>
            <a:off x="8641118" y="5258207"/>
            <a:ext cx="1669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110004020202020204"/>
              </a:rPr>
              <a:t>Input</a:t>
            </a: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:</a:t>
            </a:r>
            <a:br>
              <a:rPr lang="en-US" sz="1800" b="1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Python image</a:t>
            </a:r>
          </a:p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Python strings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FC579DCD-6B9A-FAB0-00BF-230DAEF884DF}"/>
              </a:ext>
            </a:extLst>
          </p:cNvPr>
          <p:cNvCxnSpPr/>
          <p:nvPr/>
        </p:nvCxnSpPr>
        <p:spPr>
          <a:xfrm flipH="1">
            <a:off x="8609929" y="5513881"/>
            <a:ext cx="159934" cy="4119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F5A9726A-7E16-7983-E8A1-54B777E66AAD}"/>
              </a:ext>
            </a:extLst>
          </p:cNvPr>
          <p:cNvCxnSpPr>
            <a:cxnSpLocks/>
          </p:cNvCxnSpPr>
          <p:nvPr/>
        </p:nvCxnSpPr>
        <p:spPr>
          <a:xfrm>
            <a:off x="1880673" y="5719873"/>
            <a:ext cx="1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8B3BC8DB-43E4-05D6-EBDF-AD5E32408266}"/>
              </a:ext>
            </a:extLst>
          </p:cNvPr>
          <p:cNvCxnSpPr>
            <a:cxnSpLocks/>
            <a:stCxn id="57" idx="1"/>
          </p:cNvCxnSpPr>
          <p:nvPr/>
        </p:nvCxnSpPr>
        <p:spPr>
          <a:xfrm flipV="1">
            <a:off x="6982723" y="5719873"/>
            <a:ext cx="10800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171CEAA7-ACED-6FDE-34CC-2DE9E5DE25C0}"/>
              </a:ext>
            </a:extLst>
          </p:cNvPr>
          <p:cNvCxnSpPr>
            <a:cxnSpLocks/>
          </p:cNvCxnSpPr>
          <p:nvPr/>
        </p:nvCxnSpPr>
        <p:spPr>
          <a:xfrm>
            <a:off x="5097813" y="5719873"/>
            <a:ext cx="1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8B535CDB-BB93-F972-1AB4-CA1D71996B72}"/>
              </a:ext>
            </a:extLst>
          </p:cNvPr>
          <p:cNvCxnSpPr>
            <a:cxnSpLocks/>
          </p:cNvCxnSpPr>
          <p:nvPr/>
        </p:nvCxnSpPr>
        <p:spPr>
          <a:xfrm>
            <a:off x="10202407" y="5719873"/>
            <a:ext cx="1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45B2FE08-DE21-F799-AC0E-09547C208002}"/>
              </a:ext>
            </a:extLst>
          </p:cNvPr>
          <p:cNvSpPr/>
          <p:nvPr/>
        </p:nvSpPr>
        <p:spPr>
          <a:xfrm>
            <a:off x="7136325" y="3016683"/>
            <a:ext cx="3020475" cy="437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[No actual files saved]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A9D75FB-B698-704D-0A87-412AF55F50EF}"/>
              </a:ext>
            </a:extLst>
          </p:cNvPr>
          <p:cNvSpPr/>
          <p:nvPr/>
        </p:nvSpPr>
        <p:spPr>
          <a:xfrm>
            <a:off x="2031341" y="3031594"/>
            <a:ext cx="3020475" cy="437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  <a:latin typeface="Aptos" panose="02110004020202020204"/>
              </a:rPr>
              <a:t>[No actual files saved]</a:t>
            </a:r>
          </a:p>
        </p:txBody>
      </p:sp>
    </p:spTree>
    <p:extLst>
      <p:ext uri="{BB962C8B-B14F-4D97-AF65-F5344CB8AC3E}">
        <p14:creationId xmlns:p14="http://schemas.microsoft.com/office/powerpoint/2010/main" val="394237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Solution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8071" y="1507362"/>
            <a:ext cx="9160097" cy="1687346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buClr>
                <a:schemeClr val="tx2"/>
              </a:buClr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Our CV application detects labels on supermarket items to:</a:t>
            </a:r>
          </a:p>
          <a:p>
            <a:pPr marL="271463" indent="-271463"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Help users differentiate between legitimate &amp; marketing labels</a:t>
            </a:r>
          </a:p>
          <a:p>
            <a:pPr marL="271463" indent="-271463"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Provide additional information on legitimate labels</a:t>
            </a:r>
          </a:p>
          <a:p>
            <a:pPr marL="0" indent="0">
              <a:lnSpc>
                <a:spcPct val="114000"/>
              </a:lnSpc>
              <a:buClr>
                <a:schemeClr val="tx2"/>
              </a:buClr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26 July 2024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4818EC-B31D-60EB-1C1A-32C6AD6EF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</p:spPr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971C24-BA35-2819-1C77-029B9B3825BB}"/>
              </a:ext>
            </a:extLst>
          </p:cNvPr>
          <p:cNvGrpSpPr/>
          <p:nvPr/>
        </p:nvGrpSpPr>
        <p:grpSpPr>
          <a:xfrm>
            <a:off x="478097" y="3563432"/>
            <a:ext cx="2346066" cy="1787206"/>
            <a:chOff x="1511396" y="3485389"/>
            <a:chExt cx="3245133" cy="258459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7AE5A44-AC98-831B-23E2-EB9087CB6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58" t="54030" r="33970" b="20187"/>
            <a:stretch/>
          </p:blipFill>
          <p:spPr>
            <a:xfrm>
              <a:off x="1511396" y="3485389"/>
              <a:ext cx="3245133" cy="25845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C69A586F-10CD-5624-BBE0-FE3F7F3269C8}"/>
                </a:ext>
              </a:extLst>
            </p:cNvPr>
            <p:cNvSpPr/>
            <p:nvPr/>
          </p:nvSpPr>
          <p:spPr>
            <a:xfrm>
              <a:off x="2584174" y="5199129"/>
              <a:ext cx="874643" cy="799136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232AFDE3-563F-4675-C0F9-8543A0075649}"/>
                </a:ext>
              </a:extLst>
            </p:cNvPr>
            <p:cNvSpPr/>
            <p:nvPr/>
          </p:nvSpPr>
          <p:spPr>
            <a:xfrm>
              <a:off x="3520936" y="5061501"/>
              <a:ext cx="792646" cy="936763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760B3CF-C0A3-6CED-371D-A53B6BCCF2A5}"/>
              </a:ext>
            </a:extLst>
          </p:cNvPr>
          <p:cNvCxnSpPr>
            <a:cxnSpLocks/>
          </p:cNvCxnSpPr>
          <p:nvPr/>
        </p:nvCxnSpPr>
        <p:spPr>
          <a:xfrm>
            <a:off x="2580212" y="4833241"/>
            <a:ext cx="944047" cy="0"/>
          </a:xfrm>
          <a:prstGeom prst="straightConnector1">
            <a:avLst/>
          </a:prstGeom>
          <a:ln w="63500" cap="rnd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Chevron arrows with solid fill">
            <a:extLst>
              <a:ext uri="{FF2B5EF4-FFF2-40B4-BE49-F238E27FC236}">
                <a16:creationId xmlns:a16="http://schemas.microsoft.com/office/drawing/2014/main" id="{8BB6BAB9-53BD-4AF0-9B93-272E30040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738091" y="4348045"/>
            <a:ext cx="994909" cy="952998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191F289B-A2C7-DBEE-9CDA-9F9EB447624D}"/>
              </a:ext>
            </a:extLst>
          </p:cNvPr>
          <p:cNvSpPr txBox="1">
            <a:spLocks/>
          </p:cNvSpPr>
          <p:nvPr/>
        </p:nvSpPr>
        <p:spPr>
          <a:xfrm>
            <a:off x="8660988" y="3921034"/>
            <a:ext cx="3082084" cy="1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6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6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Quickly assess properties and quality of different products while directly engaging with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them in the supermarket</a:t>
            </a:r>
          </a:p>
        </p:txBody>
      </p:sp>
      <p:pic>
        <p:nvPicPr>
          <p:cNvPr id="8" name="Grafik 7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BE2A5AF9-722A-D72F-8A49-8A513C7374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2" t="37998" r="20099" b="45981"/>
          <a:stretch/>
        </p:blipFill>
        <p:spPr>
          <a:xfrm>
            <a:off x="3755043" y="4796653"/>
            <a:ext cx="3776613" cy="1216233"/>
          </a:xfrm>
          <a:prstGeom prst="roundRect">
            <a:avLst>
              <a:gd name="adj" fmla="val 5561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fik 10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A6E86197-EA2F-AFD6-5A58-11D8A5327C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8" t="23113" r="20009" b="62857"/>
          <a:stretch/>
        </p:blipFill>
        <p:spPr>
          <a:xfrm>
            <a:off x="3757982" y="3526812"/>
            <a:ext cx="3776613" cy="1064191"/>
          </a:xfrm>
          <a:prstGeom prst="roundRect">
            <a:avLst>
              <a:gd name="adj" fmla="val 6351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1726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E921454-EA55-BE25-C0D6-CDA8FEF7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03200" indent="-203200"/>
            <a:r>
              <a:rPr lang="de-DE" sz="1200" dirty="0">
                <a:cs typeface="Arial"/>
                <a:hlinkClick r:id="rId2"/>
              </a:rPr>
              <a:t>https://www.freepik.com/free-vector/hand-drawn-woman-supermarket_4104602.htm#fromView=search&amp;page=2&amp;position=0&amp;uuid=215175ba-a29a-4a77-aeb5-fb61ce7917c2</a:t>
            </a:r>
            <a:endParaRPr lang="de-DE" sz="1200">
              <a:cs typeface="Arial"/>
            </a:endParaRPr>
          </a:p>
          <a:p>
            <a:pPr marL="203200" indent="-203200"/>
            <a:r>
              <a:rPr lang="de-DE" sz="1200" dirty="0">
                <a:cs typeface="Arial"/>
                <a:hlinkClick r:id="rId3"/>
              </a:rPr>
              <a:t>https://www.evidentlyai.com/ranking-metrics/mean-average-precision-map</a:t>
            </a:r>
            <a:endParaRPr lang="de-DE" sz="1200" dirty="0">
              <a:cs typeface="Arial"/>
            </a:endParaRPr>
          </a:p>
          <a:p>
            <a:pPr marL="203200" indent="-203200"/>
            <a:r>
              <a:rPr lang="de-DE" sz="1200">
                <a:cs typeface="Arial"/>
                <a:hlinkClick r:id="rId4"/>
              </a:rPr>
              <a:t>https://www.verbraucherzentrale.de/wissen/lebensmittel/kennzeichnung-und-inhaltsstoffe/nutriscore-was-bedeutet-die-kennzeichnung-76209</a:t>
            </a:r>
            <a:endParaRPr lang="de-DE" sz="1200">
              <a:cs typeface="Arial"/>
            </a:endParaRPr>
          </a:p>
          <a:p>
            <a:pPr marL="203200" indent="-203200"/>
            <a:endParaRPr lang="de-DE" sz="1200">
              <a:cs typeface="Arial"/>
            </a:endParaRPr>
          </a:p>
          <a:p>
            <a:pPr marL="203200" indent="-203200"/>
            <a:endParaRPr lang="de-DE" sz="1200" dirty="0">
              <a:cs typeface="Arial"/>
            </a:endParaRPr>
          </a:p>
          <a:p>
            <a:pPr marL="203200" indent="-203200"/>
            <a:endParaRPr lang="de-DE" sz="1200" dirty="0">
              <a:cs typeface="Arial"/>
            </a:endParaRPr>
          </a:p>
          <a:p>
            <a:pPr marL="203200" indent="-203200"/>
            <a:endParaRPr lang="de-DE" sz="1200" dirty="0">
              <a:cs typeface="Arial"/>
            </a:endParaRPr>
          </a:p>
          <a:p>
            <a:pPr marL="203200" indent="-203200"/>
            <a:endParaRPr lang="de-DE">
              <a:cs typeface="Arial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AF9F19-5D49-F7E2-F4F3-689BA4ED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 July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9FE5F8-1623-C6DF-9FD6-C1E5734E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7064B5B-77A1-D17F-C5FD-222D90FD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cs typeface="Arial"/>
              </a:rPr>
              <a:t>References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29074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Team Organization – Tools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1463" indent="-271463">
              <a:lnSpc>
                <a:spcPct val="114000"/>
              </a:lnSpc>
              <a:tabLst>
                <a:tab pos="2420938" algn="l"/>
              </a:tabLst>
            </a:pPr>
            <a:r>
              <a:rPr lang="de-DE" sz="2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Discord</a:t>
            </a:r>
            <a:r>
              <a:rPr lang="de-DE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2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server</a:t>
            </a:r>
            <a:r>
              <a:rPr lang="de-DE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 	–   </a:t>
            </a:r>
            <a:r>
              <a:rPr lang="de-DE" sz="2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chat</a:t>
            </a:r>
            <a:r>
              <a:rPr lang="de-DE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 &amp; w</a:t>
            </a:r>
            <a:r>
              <a:rPr lang="en-US" sz="2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eekly</a:t>
            </a:r>
            <a:r>
              <a:rPr lang="en-US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 meetings</a:t>
            </a:r>
          </a:p>
          <a:p>
            <a:pPr marL="271463" indent="-271463">
              <a:lnSpc>
                <a:spcPct val="114000"/>
              </a:lnSpc>
              <a:tabLst>
                <a:tab pos="2420938" algn="l"/>
              </a:tabLst>
            </a:pPr>
            <a:r>
              <a:rPr lang="en-US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Miro board 	–   brainstorming &amp; planning</a:t>
            </a:r>
          </a:p>
          <a:p>
            <a:pPr marL="271463" indent="-271463">
              <a:lnSpc>
                <a:spcPct val="114000"/>
              </a:lnSpc>
              <a:tabLst>
                <a:tab pos="2420938" algn="l"/>
              </a:tabLst>
            </a:pPr>
            <a:r>
              <a:rPr lang="en-US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GitLab repo 	–   code &amp; wiki</a:t>
            </a:r>
          </a:p>
          <a:p>
            <a:pPr marL="271463" indent="-271463">
              <a:lnSpc>
                <a:spcPct val="114000"/>
              </a:lnSpc>
              <a:tabLst>
                <a:tab pos="2420938" algn="l"/>
              </a:tabLst>
            </a:pPr>
            <a:r>
              <a:rPr lang="en-US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Shared cloud 	–   dataset (images)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26 July 2024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40937A-CB46-4D22-234E-C78A2242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</p:spPr>
        <p:txBody>
          <a:bodyPr/>
          <a:lstStyle/>
          <a:p>
            <a:fld id="{61696EC4-B4CF-4701-AD06-A8439D6D8E12}" type="slidenum">
              <a:rPr lang="en-US" noProof="0" smtClean="0"/>
              <a:t>31</a:t>
            </a:fld>
            <a:endParaRPr lang="en-US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E9F59D-08FE-D5DB-C2B2-54A98804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61" y="2692550"/>
            <a:ext cx="3800654" cy="21378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FEFA57-D423-99CE-C2E5-83E81150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11" y="1497864"/>
            <a:ext cx="2435152" cy="128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0EE259-7E3E-87B2-04D3-D71F7EC6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95" y="4705316"/>
            <a:ext cx="4944359" cy="136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BA001D-AA85-38D9-B627-614D77B0B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21" y="4386617"/>
            <a:ext cx="4285015" cy="9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854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Model Overview – ML Task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26 July 2024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CD89CE2-1DEF-3D7B-0DFD-B16C80CD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</p:spPr>
        <p:txBody>
          <a:bodyPr/>
          <a:lstStyle/>
          <a:p>
            <a:fld id="{61696EC4-B4CF-4701-AD06-A8439D6D8E12}" type="slidenum">
              <a:rPr lang="en-US" noProof="0" smtClean="0"/>
              <a:t>32</a:t>
            </a:fld>
            <a:endParaRPr lang="en-US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A988C-AB12-DE81-0824-09783F41910D}"/>
              </a:ext>
            </a:extLst>
          </p:cNvPr>
          <p:cNvGrpSpPr/>
          <p:nvPr/>
        </p:nvGrpSpPr>
        <p:grpSpPr>
          <a:xfrm flipH="1">
            <a:off x="5850341" y="476251"/>
            <a:ext cx="4171665" cy="5691259"/>
            <a:chOff x="4639468" y="1396478"/>
            <a:chExt cx="2935057" cy="4004197"/>
          </a:xfrm>
          <a:solidFill>
            <a:schemeClr val="tx2"/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434563-C381-9CDC-1CC5-FA0E5AA06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639468" y="1809750"/>
              <a:ext cx="2935057" cy="3437652"/>
            </a:xfrm>
            <a:prstGeom prst="rect">
              <a:avLst/>
            </a:prstGeom>
            <a:grp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AF28D2-3ED8-9B82-D4A6-6DF0372380DF}"/>
                </a:ext>
              </a:extLst>
            </p:cNvPr>
            <p:cNvSpPr/>
            <p:nvPr/>
          </p:nvSpPr>
          <p:spPr>
            <a:xfrm>
              <a:off x="4639468" y="1396478"/>
              <a:ext cx="2935056" cy="4132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Object Detection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D0FE64-0EF3-0364-79E4-4A131672147A}"/>
                </a:ext>
              </a:extLst>
            </p:cNvPr>
            <p:cNvSpPr/>
            <p:nvPr/>
          </p:nvSpPr>
          <p:spPr>
            <a:xfrm>
              <a:off x="4639468" y="5247402"/>
              <a:ext cx="2935056" cy="1532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9" name="Graphic 18" descr="Arrow: Straight with solid fill">
            <a:extLst>
              <a:ext uri="{FF2B5EF4-FFF2-40B4-BE49-F238E27FC236}">
                <a16:creationId xmlns:a16="http://schemas.microsoft.com/office/drawing/2014/main" id="{9181CC71-582A-B251-A7F8-C79054B57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723708" y="3144774"/>
            <a:ext cx="914400" cy="9144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37BEB7-CBE9-6CB1-6B27-4619560C384A}"/>
              </a:ext>
            </a:extLst>
          </p:cNvPr>
          <p:cNvSpPr/>
          <p:nvPr/>
        </p:nvSpPr>
        <p:spPr>
          <a:xfrm flipH="1">
            <a:off x="528071" y="2783662"/>
            <a:ext cx="4046329" cy="7222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Multiple objects per image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CB32AF-A174-C12D-6D8B-7AE03FE44C4F}"/>
              </a:ext>
            </a:extLst>
          </p:cNvPr>
          <p:cNvSpPr/>
          <p:nvPr/>
        </p:nvSpPr>
        <p:spPr>
          <a:xfrm flipH="1">
            <a:off x="528071" y="3696682"/>
            <a:ext cx="4046329" cy="7222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Multiple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367814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CDDBA-7D55-5D41-8359-08965EC3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Developing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Solution 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C5E31DC-E2B1-AB94-A3E3-5E65A5F61E5F}"/>
              </a:ext>
            </a:extLst>
          </p:cNvPr>
          <p:cNvSpPr txBox="1">
            <a:spLocks/>
          </p:cNvSpPr>
          <p:nvPr/>
        </p:nvSpPr>
        <p:spPr>
          <a:xfrm>
            <a:off x="533470" y="1583515"/>
            <a:ext cx="11126649" cy="4486472"/>
          </a:xfrm>
          <a:prstGeom prst="rect">
            <a:avLst/>
          </a:prstGeom>
        </p:spPr>
        <p:txBody>
          <a:bodyPr/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Collecting &amp; Preparing Data</a:t>
            </a:r>
          </a:p>
          <a:p>
            <a:pPr marL="446088" indent="-446088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Choosing &amp; Training The Model</a:t>
            </a:r>
          </a:p>
          <a:p>
            <a:pPr marL="446088" indent="-446088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Evaluating our Model</a:t>
            </a:r>
          </a:p>
          <a:p>
            <a:pPr marL="446088" indent="-446088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Putting It All Together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F71F1C0E-F2DC-6D28-E614-A3BCE5F9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421" y="6329811"/>
            <a:ext cx="1370519" cy="528189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26 July 2024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3730BE2-A44A-82FE-E762-748CF585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</p:spPr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084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Creating Our Data Set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26 July 2024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0AAB5BB1-6354-4DD1-5458-B5E68E8E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</p:spPr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13481E8C-BE73-E0FA-2123-49502ED2AF9E}"/>
              </a:ext>
            </a:extLst>
          </p:cNvPr>
          <p:cNvSpPr/>
          <p:nvPr/>
        </p:nvSpPr>
        <p:spPr>
          <a:xfrm>
            <a:off x="528071" y="1663478"/>
            <a:ext cx="11088127" cy="8111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No suitable data sets publicly available for our use case</a:t>
            </a:r>
          </a:p>
        </p:txBody>
      </p: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F306C280-A796-3C7B-3A74-53F54BB0C636}"/>
              </a:ext>
            </a:extLst>
          </p:cNvPr>
          <p:cNvGrpSpPr/>
          <p:nvPr/>
        </p:nvGrpSpPr>
        <p:grpSpPr>
          <a:xfrm>
            <a:off x="528071" y="2794566"/>
            <a:ext cx="3973591" cy="2864864"/>
            <a:chOff x="525899" y="2553063"/>
            <a:chExt cx="3973591" cy="2864864"/>
          </a:xfrm>
        </p:grpSpPr>
        <p:grpSp>
          <p:nvGrpSpPr>
            <p:cNvPr id="2049" name="Group 2048">
              <a:extLst>
                <a:ext uri="{FF2B5EF4-FFF2-40B4-BE49-F238E27FC236}">
                  <a16:creationId xmlns:a16="http://schemas.microsoft.com/office/drawing/2014/main" id="{E5B6AE45-93AF-78AE-0123-57E96146478F}"/>
                </a:ext>
              </a:extLst>
            </p:cNvPr>
            <p:cNvGrpSpPr/>
            <p:nvPr/>
          </p:nvGrpSpPr>
          <p:grpSpPr>
            <a:xfrm>
              <a:off x="525899" y="2553063"/>
              <a:ext cx="3973591" cy="2864864"/>
              <a:chOff x="525899" y="2553063"/>
              <a:chExt cx="3973591" cy="2864864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9BAA0279-D1C8-43D0-CF87-44D757D61850}"/>
                  </a:ext>
                </a:extLst>
              </p:cNvPr>
              <p:cNvGrpSpPr/>
              <p:nvPr/>
            </p:nvGrpSpPr>
            <p:grpSpPr>
              <a:xfrm>
                <a:off x="525899" y="2553063"/>
                <a:ext cx="3973591" cy="2864864"/>
                <a:chOff x="563757" y="1097806"/>
                <a:chExt cx="4322420" cy="2864864"/>
              </a:xfrm>
            </p:grpSpPr>
            <p:sp>
              <p:nvSpPr>
                <p:cNvPr id="9" name="Rechteck: abgerundete Ecken 7">
                  <a:extLst>
                    <a:ext uri="{FF2B5EF4-FFF2-40B4-BE49-F238E27FC236}">
                      <a16:creationId xmlns:a16="http://schemas.microsoft.com/office/drawing/2014/main" id="{FB8FC713-03AA-BD02-DB40-A0DF0711E254}"/>
                    </a:ext>
                  </a:extLst>
                </p:cNvPr>
                <p:cNvSpPr/>
                <p:nvPr/>
              </p:nvSpPr>
              <p:spPr>
                <a:xfrm>
                  <a:off x="563757" y="1097806"/>
                  <a:ext cx="4322420" cy="2864864"/>
                </a:xfrm>
                <a:prstGeom prst="roundRect">
                  <a:avLst>
                    <a:gd name="adj" fmla="val 8147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7" name="Textfeld 8">
                  <a:extLst>
                    <a:ext uri="{FF2B5EF4-FFF2-40B4-BE49-F238E27FC236}">
                      <a16:creationId xmlns:a16="http://schemas.microsoft.com/office/drawing/2014/main" id="{471E496F-D42C-58CC-122D-C14EB5FE756B}"/>
                    </a:ext>
                  </a:extLst>
                </p:cNvPr>
                <p:cNvSpPr txBox="1"/>
                <p:nvPr/>
              </p:nvSpPr>
              <p:spPr>
                <a:xfrm>
                  <a:off x="1596357" y="1225417"/>
                  <a:ext cx="2970425" cy="813812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normAutofit/>
                </a:bodyPr>
                <a:lstStyle/>
                <a:p>
                  <a:pPr algn="l"/>
                  <a:r>
                    <a:rPr lang="de-DE" sz="2800" b="1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Collect</a:t>
                  </a:r>
                  <a:r>
                    <a:rPr lang="de-DE" sz="2800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 </a:t>
                  </a:r>
                  <a:r>
                    <a:rPr lang="de-DE" sz="2800" b="1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Photos</a:t>
                  </a:r>
                  <a:endParaRPr lang="de-DE" sz="28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pic>
            <p:nvPicPr>
              <p:cNvPr id="2048" name="Graphic 2047" descr="Camera with solid fill">
                <a:extLst>
                  <a:ext uri="{FF2B5EF4-FFF2-40B4-BE49-F238E27FC236}">
                    <a16:creationId xmlns:a16="http://schemas.microsoft.com/office/drawing/2014/main" id="{6B94E93A-744C-1033-C6C1-608D6E241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1665" y="2705934"/>
                <a:ext cx="701143" cy="701143"/>
              </a:xfrm>
              <a:prstGeom prst="rect">
                <a:avLst/>
              </a:prstGeom>
            </p:spPr>
          </p:pic>
        </p:grp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24123167-1630-DF1D-3404-AA4F14FC9B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67" r="25929"/>
            <a:stretch/>
          </p:blipFill>
          <p:spPr bwMode="auto">
            <a:xfrm>
              <a:off x="1132036" y="3733730"/>
              <a:ext cx="451222" cy="526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B12E214-D309-16A4-DFBE-AE8590674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265" y="4446347"/>
              <a:ext cx="571614" cy="571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A42F17-D554-8755-7353-5E6662302588}"/>
                </a:ext>
              </a:extLst>
            </p:cNvPr>
            <p:cNvSpPr txBox="1"/>
            <p:nvPr/>
          </p:nvSpPr>
          <p:spPr>
            <a:xfrm>
              <a:off x="1666827" y="3661497"/>
              <a:ext cx="1740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With label: </a:t>
              </a:r>
              <a:r>
                <a:rPr lang="es-ES" sz="1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160</a:t>
              </a:r>
            </a:p>
            <a:p>
              <a:pPr algn="ctr"/>
              <a:r>
                <a:rPr lang="es-ES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 label: 160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79D37B-BAEB-7649-9C44-67E65C7CF225}"/>
                </a:ext>
              </a:extLst>
            </p:cNvPr>
            <p:cNvSpPr txBox="1"/>
            <p:nvPr/>
          </p:nvSpPr>
          <p:spPr>
            <a:xfrm>
              <a:off x="1763595" y="4410918"/>
              <a:ext cx="16363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With label: 37</a:t>
              </a:r>
            </a:p>
            <a:p>
              <a:pPr algn="ctr"/>
              <a:r>
                <a:rPr lang="es-ES" sz="18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 label: 37 </a:t>
              </a:r>
            </a:p>
          </p:txBody>
        </p:sp>
      </p:grpSp>
      <p:sp>
        <p:nvSpPr>
          <p:cNvPr id="2074" name="Arrow: Right 2073">
            <a:extLst>
              <a:ext uri="{FF2B5EF4-FFF2-40B4-BE49-F238E27FC236}">
                <a16:creationId xmlns:a16="http://schemas.microsoft.com/office/drawing/2014/main" id="{BDDC4A3F-A757-4E53-A8BE-466F85CE993A}"/>
              </a:ext>
            </a:extLst>
          </p:cNvPr>
          <p:cNvSpPr/>
          <p:nvPr/>
        </p:nvSpPr>
        <p:spPr>
          <a:xfrm>
            <a:off x="4756638" y="3675155"/>
            <a:ext cx="2320605" cy="110368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~400 </a:t>
            </a:r>
            <a:r>
              <a:rPr lang="de-DE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photos</a:t>
            </a:r>
            <a:endParaRPr lang="de-DE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C1525BE5-9914-95B1-B989-A278B151AF69}"/>
              </a:ext>
            </a:extLst>
          </p:cNvPr>
          <p:cNvGrpSpPr/>
          <p:nvPr/>
        </p:nvGrpSpPr>
        <p:grpSpPr>
          <a:xfrm>
            <a:off x="7326084" y="3373467"/>
            <a:ext cx="4290114" cy="1707062"/>
            <a:chOff x="7239637" y="2825625"/>
            <a:chExt cx="4290114" cy="1707062"/>
          </a:xfrm>
        </p:grpSpPr>
        <p:grpSp>
          <p:nvGrpSpPr>
            <p:cNvPr id="2073" name="Group 2072">
              <a:extLst>
                <a:ext uri="{FF2B5EF4-FFF2-40B4-BE49-F238E27FC236}">
                  <a16:creationId xmlns:a16="http://schemas.microsoft.com/office/drawing/2014/main" id="{0950D471-A05E-8F33-8D70-DC96EF16645E}"/>
                </a:ext>
              </a:extLst>
            </p:cNvPr>
            <p:cNvGrpSpPr/>
            <p:nvPr/>
          </p:nvGrpSpPr>
          <p:grpSpPr>
            <a:xfrm>
              <a:off x="7239637" y="2825625"/>
              <a:ext cx="4290114" cy="1707062"/>
              <a:chOff x="7239637" y="2935182"/>
              <a:chExt cx="4290114" cy="1707062"/>
            </a:xfrm>
          </p:grpSpPr>
          <p:grpSp>
            <p:nvGrpSpPr>
              <p:cNvPr id="2058" name="Gruppieren 6">
                <a:extLst>
                  <a:ext uri="{FF2B5EF4-FFF2-40B4-BE49-F238E27FC236}">
                    <a16:creationId xmlns:a16="http://schemas.microsoft.com/office/drawing/2014/main" id="{FA77EEEE-439C-1CF1-5F5B-04D566EB6393}"/>
                  </a:ext>
                </a:extLst>
              </p:cNvPr>
              <p:cNvGrpSpPr/>
              <p:nvPr/>
            </p:nvGrpSpPr>
            <p:grpSpPr>
              <a:xfrm>
                <a:off x="7239637" y="2935182"/>
                <a:ext cx="4290114" cy="1707062"/>
                <a:chOff x="563757" y="1097806"/>
                <a:chExt cx="4666730" cy="1707062"/>
              </a:xfrm>
            </p:grpSpPr>
            <p:sp>
              <p:nvSpPr>
                <p:cNvPr id="2060" name="Rechteck: abgerundete Ecken 7">
                  <a:extLst>
                    <a:ext uri="{FF2B5EF4-FFF2-40B4-BE49-F238E27FC236}">
                      <a16:creationId xmlns:a16="http://schemas.microsoft.com/office/drawing/2014/main" id="{F611E48D-687B-D3C7-F137-8344ED80501E}"/>
                    </a:ext>
                  </a:extLst>
                </p:cNvPr>
                <p:cNvSpPr/>
                <p:nvPr/>
              </p:nvSpPr>
              <p:spPr>
                <a:xfrm>
                  <a:off x="563757" y="1097806"/>
                  <a:ext cx="4666730" cy="1707062"/>
                </a:xfrm>
                <a:prstGeom prst="roundRect">
                  <a:avLst>
                    <a:gd name="adj" fmla="val 8147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061" name="Textfeld 8">
                  <a:extLst>
                    <a:ext uri="{FF2B5EF4-FFF2-40B4-BE49-F238E27FC236}">
                      <a16:creationId xmlns:a16="http://schemas.microsoft.com/office/drawing/2014/main" id="{9159103E-2550-886E-AE1E-32D917818A90}"/>
                    </a:ext>
                  </a:extLst>
                </p:cNvPr>
                <p:cNvSpPr txBox="1"/>
                <p:nvPr/>
              </p:nvSpPr>
              <p:spPr>
                <a:xfrm>
                  <a:off x="1596357" y="1225417"/>
                  <a:ext cx="2970425" cy="813812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normAutofit/>
                </a:bodyPr>
                <a:lstStyle/>
                <a:p>
                  <a:pPr algn="l"/>
                  <a:r>
                    <a:rPr lang="de-DE" sz="2800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Label </a:t>
                  </a:r>
                  <a:r>
                    <a:rPr lang="de-DE" sz="2800" b="1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Photos</a:t>
                  </a:r>
                  <a:endParaRPr lang="de-DE" sz="28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2072" name="Graphic 2071" descr="Tag with solid fill">
                <a:extLst>
                  <a:ext uri="{FF2B5EF4-FFF2-40B4-BE49-F238E27FC236}">
                    <a16:creationId xmlns:a16="http://schemas.microsoft.com/office/drawing/2014/main" id="{A049D98A-8095-4E27-141E-3E4BC659E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34797" y="3122877"/>
                <a:ext cx="758947" cy="758947"/>
              </a:xfrm>
              <a:prstGeom prst="rect">
                <a:avLst/>
              </a:prstGeom>
            </p:spPr>
          </p:pic>
        </p:grp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C5C1556D-EAAD-DEAC-7006-57478ED3ED42}"/>
                </a:ext>
              </a:extLst>
            </p:cNvPr>
            <p:cNvSpPr txBox="1"/>
            <p:nvPr/>
          </p:nvSpPr>
          <p:spPr>
            <a:xfrm>
              <a:off x="8271364" y="3697765"/>
              <a:ext cx="26482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5558" lvl="1" indent="-271463" defTabSz="674073">
                <a:buSzPct val="88000"/>
                <a:buBlip>
                  <a:blip r:embed="rId9"/>
                </a:buBlip>
              </a:pPr>
              <a:r>
                <a:rPr lang="es-E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Tool: </a:t>
              </a:r>
              <a:r>
                <a:rPr lang="es-ES" sz="24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LabelImg</a:t>
              </a:r>
            </a:p>
          </p:txBody>
        </p:sp>
      </p:grpSp>
      <p:pic>
        <p:nvPicPr>
          <p:cNvPr id="1024" name="Graphic 1023" descr="No sign with solid fill">
            <a:extLst>
              <a:ext uri="{FF2B5EF4-FFF2-40B4-BE49-F238E27FC236}">
                <a16:creationId xmlns:a16="http://schemas.microsoft.com/office/drawing/2014/main" id="{DD238137-6414-EE18-6626-E2A72998B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5444" y="1708230"/>
            <a:ext cx="740648" cy="7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: abgerundete Ecken 7">
            <a:extLst>
              <a:ext uri="{FF2B5EF4-FFF2-40B4-BE49-F238E27FC236}">
                <a16:creationId xmlns:a16="http://schemas.microsoft.com/office/drawing/2014/main" id="{DC951B50-558E-6DF3-B3E7-8A9547A8247F}"/>
              </a:ext>
            </a:extLst>
          </p:cNvPr>
          <p:cNvSpPr/>
          <p:nvPr/>
        </p:nvSpPr>
        <p:spPr>
          <a:xfrm>
            <a:off x="6162722" y="1509781"/>
            <a:ext cx="5734022" cy="4128623"/>
          </a:xfrm>
          <a:prstGeom prst="roundRect">
            <a:avLst>
              <a:gd name="adj" fmla="val 8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7">
            <a:extLst>
              <a:ext uri="{FF2B5EF4-FFF2-40B4-BE49-F238E27FC236}">
                <a16:creationId xmlns:a16="http://schemas.microsoft.com/office/drawing/2014/main" id="{CFB8524C-2DE3-68AF-6D27-3FD6995677BD}"/>
              </a:ext>
            </a:extLst>
          </p:cNvPr>
          <p:cNvSpPr/>
          <p:nvPr/>
        </p:nvSpPr>
        <p:spPr>
          <a:xfrm>
            <a:off x="272686" y="1509781"/>
            <a:ext cx="5734022" cy="4128623"/>
          </a:xfrm>
          <a:prstGeom prst="roundRect">
            <a:avLst>
              <a:gd name="adj" fmla="val 8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Labeling Guidelines To Ensure Consistency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26 July 2024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C5F17AA-144C-8195-A80D-4C447879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</p:spPr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0A326A-2E35-76A3-BA78-23A549643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650" y="2203419"/>
            <a:ext cx="5553850" cy="3194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6ECEFD-5756-E02C-9BD7-2DD441460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72" y="2206332"/>
            <a:ext cx="5553850" cy="3191321"/>
          </a:xfrm>
          <a:prstGeom prst="rect">
            <a:avLst/>
          </a:prstGeom>
        </p:spPr>
      </p:pic>
      <p:pic>
        <p:nvPicPr>
          <p:cNvPr id="26" name="Graphic 25" descr="Badge with solid fill">
            <a:extLst>
              <a:ext uri="{FF2B5EF4-FFF2-40B4-BE49-F238E27FC236}">
                <a16:creationId xmlns:a16="http://schemas.microsoft.com/office/drawing/2014/main" id="{4CC3B2D8-792C-BDDD-E306-FBAAD811B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3862" y="1688947"/>
            <a:ext cx="428611" cy="428611"/>
          </a:xfrm>
          <a:prstGeom prst="rect">
            <a:avLst/>
          </a:prstGeom>
        </p:spPr>
      </p:pic>
      <p:pic>
        <p:nvPicPr>
          <p:cNvPr id="28" name="Graphic 27" descr="Badge 1 with solid fill">
            <a:extLst>
              <a:ext uri="{FF2B5EF4-FFF2-40B4-BE49-F238E27FC236}">
                <a16:creationId xmlns:a16="http://schemas.microsoft.com/office/drawing/2014/main" id="{33FB7CA6-BBAE-754C-2D4F-8BF8D505BA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6346" y="1688947"/>
            <a:ext cx="428611" cy="4286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D0CDCB-7A9D-BAF0-4547-46CFFD01DF2A}"/>
              </a:ext>
            </a:extLst>
          </p:cNvPr>
          <p:cNvSpPr/>
          <p:nvPr/>
        </p:nvSpPr>
        <p:spPr>
          <a:xfrm>
            <a:off x="272686" y="5756962"/>
            <a:ext cx="11494462" cy="46583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+ Best Practice Labeling Rules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122D56-F41D-3667-AEE5-1C42F1D98649}"/>
              </a:ext>
            </a:extLst>
          </p:cNvPr>
          <p:cNvSpPr/>
          <p:nvPr/>
        </p:nvSpPr>
        <p:spPr>
          <a:xfrm>
            <a:off x="749628" y="1605880"/>
            <a:ext cx="2097267" cy="59753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Labeling Wiki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373C74-BD09-5EAD-E810-8ED11EA2A0CD}"/>
              </a:ext>
            </a:extLst>
          </p:cNvPr>
          <p:cNvSpPr/>
          <p:nvPr/>
        </p:nvSpPr>
        <p:spPr>
          <a:xfrm>
            <a:off x="6692472" y="1604482"/>
            <a:ext cx="3281779" cy="59753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Edge Case Wiki</a:t>
            </a:r>
          </a:p>
        </p:txBody>
      </p:sp>
    </p:spTree>
    <p:extLst>
      <p:ext uri="{BB962C8B-B14F-4D97-AF65-F5344CB8AC3E}">
        <p14:creationId xmlns:p14="http://schemas.microsoft.com/office/powerpoint/2010/main" val="210369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EAD44-B159-2E0A-DA81-7ED36C39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 July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8B486-FDB4-6D30-98E7-72819DF6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B45297-3A86-EC58-E703-F64417D7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Data Split and Augmentation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Gruppieren 6">
            <a:extLst>
              <a:ext uri="{FF2B5EF4-FFF2-40B4-BE49-F238E27FC236}">
                <a16:creationId xmlns:a16="http://schemas.microsoft.com/office/drawing/2014/main" id="{4856C05B-6A0D-6B46-DDDE-A51C38253BD7}"/>
              </a:ext>
            </a:extLst>
          </p:cNvPr>
          <p:cNvGrpSpPr/>
          <p:nvPr/>
        </p:nvGrpSpPr>
        <p:grpSpPr>
          <a:xfrm>
            <a:off x="2894053" y="3362153"/>
            <a:ext cx="1793625" cy="1088002"/>
            <a:chOff x="563755" y="1097806"/>
            <a:chExt cx="4684657" cy="1707064"/>
          </a:xfrm>
        </p:grpSpPr>
        <p:sp>
          <p:nvSpPr>
            <p:cNvPr id="11" name="Rechteck: abgerundete Ecken 7">
              <a:extLst>
                <a:ext uri="{FF2B5EF4-FFF2-40B4-BE49-F238E27FC236}">
                  <a16:creationId xmlns:a16="http://schemas.microsoft.com/office/drawing/2014/main" id="{E5657116-AA66-BB5A-C771-1D920DE7CC81}"/>
                </a:ext>
              </a:extLst>
            </p:cNvPr>
            <p:cNvSpPr/>
            <p:nvPr/>
          </p:nvSpPr>
          <p:spPr>
            <a:xfrm>
              <a:off x="563757" y="1097806"/>
              <a:ext cx="4666730" cy="1707062"/>
            </a:xfrm>
            <a:prstGeom prst="roundRect">
              <a:avLst>
                <a:gd name="adj" fmla="val 814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feld 8">
              <a:extLst>
                <a:ext uri="{FF2B5EF4-FFF2-40B4-BE49-F238E27FC236}">
                  <a16:creationId xmlns:a16="http://schemas.microsoft.com/office/drawing/2014/main" id="{A990A73B-2E95-6F48-2537-F43729E36384}"/>
                </a:ext>
              </a:extLst>
            </p:cNvPr>
            <p:cNvSpPr txBox="1"/>
            <p:nvPr/>
          </p:nvSpPr>
          <p:spPr>
            <a:xfrm>
              <a:off x="563755" y="1097806"/>
              <a:ext cx="4684657" cy="170706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rmAutofit/>
            </a:bodyPr>
            <a:lstStyle/>
            <a:p>
              <a:pPr algn="ctr"/>
              <a:r>
                <a:rPr lang="de-DE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Split</a:t>
              </a:r>
            </a:p>
          </p:txBody>
        </p:sp>
      </p:grpSp>
      <p:grpSp>
        <p:nvGrpSpPr>
          <p:cNvPr id="13" name="Gruppieren 6">
            <a:extLst>
              <a:ext uri="{FF2B5EF4-FFF2-40B4-BE49-F238E27FC236}">
                <a16:creationId xmlns:a16="http://schemas.microsoft.com/office/drawing/2014/main" id="{282F69E8-0DC8-E067-B7AD-4DAD583C8AF2}"/>
              </a:ext>
            </a:extLst>
          </p:cNvPr>
          <p:cNvGrpSpPr/>
          <p:nvPr/>
        </p:nvGrpSpPr>
        <p:grpSpPr>
          <a:xfrm>
            <a:off x="9119638" y="1774739"/>
            <a:ext cx="2546498" cy="1088002"/>
            <a:chOff x="563757" y="1097806"/>
            <a:chExt cx="4666730" cy="1707064"/>
          </a:xfrm>
        </p:grpSpPr>
        <p:sp>
          <p:nvSpPr>
            <p:cNvPr id="14" name="Rechteck: abgerundete Ecken 7">
              <a:extLst>
                <a:ext uri="{FF2B5EF4-FFF2-40B4-BE49-F238E27FC236}">
                  <a16:creationId xmlns:a16="http://schemas.microsoft.com/office/drawing/2014/main" id="{66A0B706-4DE8-8F75-1301-F1CCD0803324}"/>
                </a:ext>
              </a:extLst>
            </p:cNvPr>
            <p:cNvSpPr/>
            <p:nvPr/>
          </p:nvSpPr>
          <p:spPr>
            <a:xfrm>
              <a:off x="563757" y="1097806"/>
              <a:ext cx="4666730" cy="1707062"/>
            </a:xfrm>
            <a:prstGeom prst="roundRect">
              <a:avLst>
                <a:gd name="adj" fmla="val 814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Textfeld 8">
              <a:extLst>
                <a:ext uri="{FF2B5EF4-FFF2-40B4-BE49-F238E27FC236}">
                  <a16:creationId xmlns:a16="http://schemas.microsoft.com/office/drawing/2014/main" id="{7FFD6B47-5EA2-E4BD-1790-EC9511EE20B8}"/>
                </a:ext>
              </a:extLst>
            </p:cNvPr>
            <p:cNvSpPr txBox="1"/>
            <p:nvPr/>
          </p:nvSpPr>
          <p:spPr>
            <a:xfrm>
              <a:off x="563757" y="1097806"/>
              <a:ext cx="4666728" cy="170706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rmAutofit/>
            </a:bodyPr>
            <a:lstStyle/>
            <a:p>
              <a:pPr algn="ctr"/>
              <a:r>
                <a:rPr lang="de-DE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Augmentation</a:t>
              </a:r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A3AE69F-B16F-952A-415A-9E057D451EA4}"/>
              </a:ext>
            </a:extLst>
          </p:cNvPr>
          <p:cNvSpPr/>
          <p:nvPr/>
        </p:nvSpPr>
        <p:spPr>
          <a:xfrm>
            <a:off x="8438271" y="1966323"/>
            <a:ext cx="571230" cy="6324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A068122-76E6-E207-2B44-0977745C784F}"/>
              </a:ext>
            </a:extLst>
          </p:cNvPr>
          <p:cNvSpPr/>
          <p:nvPr/>
        </p:nvSpPr>
        <p:spPr>
          <a:xfrm rot="18683992">
            <a:off x="4760109" y="2813903"/>
            <a:ext cx="1298749" cy="4961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3BB9BAA-D14F-CEAD-B895-6BB6E6702B4D}"/>
              </a:ext>
            </a:extLst>
          </p:cNvPr>
          <p:cNvSpPr/>
          <p:nvPr/>
        </p:nvSpPr>
        <p:spPr>
          <a:xfrm>
            <a:off x="4923792" y="4040681"/>
            <a:ext cx="1298749" cy="4961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73F155-659A-AD62-2D80-F408A5808922}"/>
              </a:ext>
            </a:extLst>
          </p:cNvPr>
          <p:cNvGrpSpPr/>
          <p:nvPr/>
        </p:nvGrpSpPr>
        <p:grpSpPr>
          <a:xfrm>
            <a:off x="6320753" y="3981079"/>
            <a:ext cx="2495924" cy="813300"/>
            <a:chOff x="9608826" y="1984664"/>
            <a:chExt cx="2240637" cy="529936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60A02914-1078-EE52-160D-8E7E50F72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8826" y="1984664"/>
              <a:ext cx="619669" cy="52993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65B9E0-64AC-3975-A173-BB163D97F3EA}"/>
                </a:ext>
              </a:extLst>
            </p:cNvPr>
            <p:cNvSpPr txBox="1"/>
            <p:nvPr/>
          </p:nvSpPr>
          <p:spPr>
            <a:xfrm>
              <a:off x="10162111" y="2019006"/>
              <a:ext cx="1687352" cy="4612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/>
                  <a:cs typeface="Segoe UI"/>
                </a:rPr>
                <a:t>Test</a:t>
              </a:r>
              <a:r>
                <a:rPr lang="de-DE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 Data: </a:t>
              </a:r>
              <a:br>
                <a:rPr lang="de-DE" sz="2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de-DE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60 Images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213FC8-77A5-2C0F-8F98-4BAA5A58AF2C}"/>
              </a:ext>
            </a:extLst>
          </p:cNvPr>
          <p:cNvGrpSpPr/>
          <p:nvPr/>
        </p:nvGrpSpPr>
        <p:grpSpPr>
          <a:xfrm>
            <a:off x="5846655" y="1838660"/>
            <a:ext cx="2591615" cy="923331"/>
            <a:chOff x="9608826" y="1939967"/>
            <a:chExt cx="2033823" cy="601631"/>
          </a:xfrm>
        </p:grpSpPr>
        <p:pic>
          <p:nvPicPr>
            <p:cNvPr id="23" name="Graphic 22" descr="Database with solid fill">
              <a:extLst>
                <a:ext uri="{FF2B5EF4-FFF2-40B4-BE49-F238E27FC236}">
                  <a16:creationId xmlns:a16="http://schemas.microsoft.com/office/drawing/2014/main" id="{73EFCC37-F452-57B1-6FB1-6C5A1A54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8826" y="1984664"/>
              <a:ext cx="619669" cy="52993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8A3ABC-74FA-0D55-5DCF-AB9745F1E428}"/>
                </a:ext>
              </a:extLst>
            </p:cNvPr>
            <p:cNvSpPr txBox="1"/>
            <p:nvPr/>
          </p:nvSpPr>
          <p:spPr>
            <a:xfrm>
              <a:off x="10160576" y="1939967"/>
              <a:ext cx="1482073" cy="6016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/>
                  <a:cs typeface="Segoe UI"/>
                </a:rPr>
                <a:t>Training and</a:t>
              </a:r>
              <a:br>
                <a:rPr lang="de-DE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/>
                  <a:cs typeface="Segoe UI"/>
                </a:rPr>
              </a:br>
              <a:r>
                <a:rPr lang="de-DE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/>
                  <a:cs typeface="Segoe UI"/>
                </a:rPr>
                <a:t>Validation</a:t>
              </a:r>
              <a:r>
                <a:rPr lang="de-DE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 Data: </a:t>
              </a:r>
              <a:br>
                <a:rPr lang="de-DE" sz="1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de-DE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340 Images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8ECFDD-DEB4-3D92-8B78-DA954B5094EE}"/>
              </a:ext>
            </a:extLst>
          </p:cNvPr>
          <p:cNvGrpSpPr/>
          <p:nvPr/>
        </p:nvGrpSpPr>
        <p:grpSpPr>
          <a:xfrm>
            <a:off x="483386" y="3499504"/>
            <a:ext cx="2591615" cy="813300"/>
            <a:chOff x="9608826" y="1984664"/>
            <a:chExt cx="2033823" cy="529936"/>
          </a:xfrm>
        </p:grpSpPr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FC30CC41-2EDB-CF26-5D99-AF78C213E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8826" y="1984664"/>
              <a:ext cx="619669" cy="5299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F433AD-5C52-3FE8-7517-A9E0258ECA3B}"/>
                </a:ext>
              </a:extLst>
            </p:cNvPr>
            <p:cNvSpPr txBox="1"/>
            <p:nvPr/>
          </p:nvSpPr>
          <p:spPr>
            <a:xfrm>
              <a:off x="10160576" y="2019007"/>
              <a:ext cx="1482073" cy="461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Entire</a:t>
              </a:r>
              <a:r>
                <a:rPr lang="de-DE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Data: </a:t>
              </a:r>
              <a:br>
                <a:rPr lang="de-DE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de-DE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400 Images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BB95859-7818-672D-DC45-D927C8FE37D5}"/>
              </a:ext>
            </a:extLst>
          </p:cNvPr>
          <p:cNvSpPr txBox="1"/>
          <p:nvPr/>
        </p:nvSpPr>
        <p:spPr>
          <a:xfrm>
            <a:off x="4581389" y="2598760"/>
            <a:ext cx="806965" cy="461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50">
                <a:solidFill>
                  <a:schemeClr val="tx2"/>
                </a:solidFill>
                <a:latin typeface="Segoe UI Semibold"/>
                <a:cs typeface="Segoe UI Semibold"/>
              </a:rPr>
              <a:t>85%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D46806-987E-669D-2453-FEF105BE1340}"/>
              </a:ext>
            </a:extLst>
          </p:cNvPr>
          <p:cNvSpPr txBox="1"/>
          <p:nvPr/>
        </p:nvSpPr>
        <p:spPr>
          <a:xfrm>
            <a:off x="5143703" y="4547459"/>
            <a:ext cx="806965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15%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3192C7-6184-FF1E-5592-4923491EEDD8}"/>
              </a:ext>
            </a:extLst>
          </p:cNvPr>
          <p:cNvSpPr txBox="1"/>
          <p:nvPr/>
        </p:nvSpPr>
        <p:spPr>
          <a:xfrm>
            <a:off x="9346426" y="2906058"/>
            <a:ext cx="19249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Segoe UI Semibold"/>
                <a:cs typeface="Segoe UI Semibold"/>
              </a:rPr>
              <a:t>~1400 Images</a:t>
            </a:r>
          </a:p>
        </p:txBody>
      </p:sp>
    </p:spTree>
    <p:extLst>
      <p:ext uri="{BB962C8B-B14F-4D97-AF65-F5344CB8AC3E}">
        <p14:creationId xmlns:p14="http://schemas.microsoft.com/office/powerpoint/2010/main" val="263732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6">
            <a:extLst>
              <a:ext uri="{FF2B5EF4-FFF2-40B4-BE49-F238E27FC236}">
                <a16:creationId xmlns:a16="http://schemas.microsoft.com/office/drawing/2014/main" id="{FEC8E3A7-8E6F-6CAC-81DC-C7D91F0020F4}"/>
              </a:ext>
            </a:extLst>
          </p:cNvPr>
          <p:cNvGrpSpPr/>
          <p:nvPr/>
        </p:nvGrpSpPr>
        <p:grpSpPr>
          <a:xfrm>
            <a:off x="9833353" y="1598096"/>
            <a:ext cx="1949366" cy="4159609"/>
            <a:chOff x="563755" y="1097806"/>
            <a:chExt cx="4684657" cy="1707064"/>
          </a:xfrm>
        </p:grpSpPr>
        <p:sp>
          <p:nvSpPr>
            <p:cNvPr id="14" name="Rechteck: abgerundete Ecken 7">
              <a:extLst>
                <a:ext uri="{FF2B5EF4-FFF2-40B4-BE49-F238E27FC236}">
                  <a16:creationId xmlns:a16="http://schemas.microsoft.com/office/drawing/2014/main" id="{31043BC4-3BA3-FAFD-5A7B-D0E5B8C78E03}"/>
                </a:ext>
              </a:extLst>
            </p:cNvPr>
            <p:cNvSpPr/>
            <p:nvPr/>
          </p:nvSpPr>
          <p:spPr>
            <a:xfrm>
              <a:off x="563757" y="1097806"/>
              <a:ext cx="4666729" cy="1707062"/>
            </a:xfrm>
            <a:prstGeom prst="roundRect">
              <a:avLst>
                <a:gd name="adj" fmla="val 814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Textfeld 8">
              <a:extLst>
                <a:ext uri="{FF2B5EF4-FFF2-40B4-BE49-F238E27FC236}">
                  <a16:creationId xmlns:a16="http://schemas.microsoft.com/office/drawing/2014/main" id="{DD2351E6-45DC-B94C-431D-2F54031F3840}"/>
                </a:ext>
              </a:extLst>
            </p:cNvPr>
            <p:cNvSpPr txBox="1"/>
            <p:nvPr/>
          </p:nvSpPr>
          <p:spPr>
            <a:xfrm>
              <a:off x="563755" y="1115734"/>
              <a:ext cx="4684657" cy="1689136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/>
            </a:bodyPr>
            <a:lstStyle/>
            <a:p>
              <a:pPr algn="ctr"/>
              <a:r>
                <a:rPr lang="de-DE" sz="22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Vertical</a:t>
              </a:r>
              <a:r>
                <a:rPr lang="de-DE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r>
                <a:rPr lang="de-DE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Flip</a:t>
              </a:r>
            </a:p>
            <a:p>
              <a:pPr algn="ctr"/>
              <a:r>
                <a:rPr lang="de-DE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</a:t>
              </a:r>
            </a:p>
            <a:p>
              <a:pPr algn="ctr"/>
              <a:r>
                <a:rPr lang="de-DE" sz="22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Elastic</a:t>
              </a:r>
              <a:r>
                <a:rPr lang="de-DE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Transform</a:t>
              </a:r>
            </a:p>
          </p:txBody>
        </p:sp>
      </p:grpSp>
      <p:grpSp>
        <p:nvGrpSpPr>
          <p:cNvPr id="10" name="Gruppieren 6">
            <a:extLst>
              <a:ext uri="{FF2B5EF4-FFF2-40B4-BE49-F238E27FC236}">
                <a16:creationId xmlns:a16="http://schemas.microsoft.com/office/drawing/2014/main" id="{3A6A2F3D-A875-6D21-6EF3-6C8085ADAA0C}"/>
              </a:ext>
            </a:extLst>
          </p:cNvPr>
          <p:cNvGrpSpPr/>
          <p:nvPr/>
        </p:nvGrpSpPr>
        <p:grpSpPr>
          <a:xfrm>
            <a:off x="5325394" y="1598096"/>
            <a:ext cx="1956855" cy="4153461"/>
            <a:chOff x="563755" y="1097806"/>
            <a:chExt cx="4684657" cy="1707064"/>
          </a:xfrm>
        </p:grpSpPr>
        <p:sp>
          <p:nvSpPr>
            <p:cNvPr id="11" name="Rechteck: abgerundete Ecken 7">
              <a:extLst>
                <a:ext uri="{FF2B5EF4-FFF2-40B4-BE49-F238E27FC236}">
                  <a16:creationId xmlns:a16="http://schemas.microsoft.com/office/drawing/2014/main" id="{3BD6F3A8-39B4-8A16-3C11-09275DA24576}"/>
                </a:ext>
              </a:extLst>
            </p:cNvPr>
            <p:cNvSpPr/>
            <p:nvPr/>
          </p:nvSpPr>
          <p:spPr>
            <a:xfrm>
              <a:off x="563757" y="1097806"/>
              <a:ext cx="4666729" cy="1707062"/>
            </a:xfrm>
            <a:prstGeom prst="roundRect">
              <a:avLst>
                <a:gd name="adj" fmla="val 814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feld 8">
              <a:extLst>
                <a:ext uri="{FF2B5EF4-FFF2-40B4-BE49-F238E27FC236}">
                  <a16:creationId xmlns:a16="http://schemas.microsoft.com/office/drawing/2014/main" id="{1397F208-5CB3-2FD6-1F9C-B92C0E18C4DE}"/>
                </a:ext>
              </a:extLst>
            </p:cNvPr>
            <p:cNvSpPr txBox="1"/>
            <p:nvPr/>
          </p:nvSpPr>
          <p:spPr>
            <a:xfrm>
              <a:off x="563755" y="1115761"/>
              <a:ext cx="4684657" cy="168910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de-DE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Contrast</a:t>
              </a:r>
              <a:endParaRPr lang="de-DE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de-DE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</a:t>
              </a:r>
            </a:p>
            <a:p>
              <a:pPr algn="ctr"/>
              <a:r>
                <a:rPr lang="de-DE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de-DE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Cropping</a:t>
              </a:r>
              <a:endParaRPr lang="de-DE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Gruppieren 6">
            <a:extLst>
              <a:ext uri="{FF2B5EF4-FFF2-40B4-BE49-F238E27FC236}">
                <a16:creationId xmlns:a16="http://schemas.microsoft.com/office/drawing/2014/main" id="{788662C1-99C8-F846-C54E-DE6FAEC15FB1}"/>
              </a:ext>
            </a:extLst>
          </p:cNvPr>
          <p:cNvGrpSpPr/>
          <p:nvPr/>
        </p:nvGrpSpPr>
        <p:grpSpPr>
          <a:xfrm>
            <a:off x="3069973" y="1598096"/>
            <a:ext cx="1956855" cy="4153457"/>
            <a:chOff x="563755" y="1097806"/>
            <a:chExt cx="4684657" cy="1707064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C587C8DC-38E1-AB87-AF65-71A04E1FCDB7}"/>
                </a:ext>
              </a:extLst>
            </p:cNvPr>
            <p:cNvSpPr/>
            <p:nvPr/>
          </p:nvSpPr>
          <p:spPr>
            <a:xfrm>
              <a:off x="563757" y="1097806"/>
              <a:ext cx="4666730" cy="1707062"/>
            </a:xfrm>
            <a:prstGeom prst="roundRect">
              <a:avLst>
                <a:gd name="adj" fmla="val 814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2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A61D437-A9D8-E8A6-401D-39034F91A753}"/>
                </a:ext>
              </a:extLst>
            </p:cNvPr>
            <p:cNvSpPr txBox="1"/>
            <p:nvPr/>
          </p:nvSpPr>
          <p:spPr>
            <a:xfrm>
              <a:off x="563755" y="1115767"/>
              <a:ext cx="4684657" cy="168910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/>
            </a:bodyPr>
            <a:lstStyle/>
            <a:p>
              <a:pPr algn="ctr"/>
              <a:r>
                <a:rPr lang="de-DE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Safe </a:t>
              </a:r>
              <a:r>
                <a:rPr lang="de-DE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Rotate</a:t>
              </a:r>
              <a:r>
                <a:rPr lang="de-DE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ctr"/>
              <a:r>
                <a:rPr lang="de-DE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</a:t>
              </a:r>
            </a:p>
            <a:p>
              <a:pPr algn="ctr"/>
              <a:r>
                <a:rPr lang="de-DE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Color </a:t>
              </a:r>
              <a:r>
                <a:rPr lang="de-DE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Jitter</a:t>
              </a:r>
              <a:endParaRPr lang="de-DE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EAD44-B159-2E0A-DA81-7ED36C39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 July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8B486-FDB4-6D30-98E7-72819DF6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B45297-3A86-EC58-E703-F64417D7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Data Augmentation </a:t>
            </a:r>
            <a:r>
              <a:rPr lang="de-DE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Operations</a:t>
            </a:r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</a:t>
            </a:r>
            <a:endParaRPr lang="de-DE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A group of packages of meat&#10;&#10;Description automatically generated">
            <a:extLst>
              <a:ext uri="{FF2B5EF4-FFF2-40B4-BE49-F238E27FC236}">
                <a16:creationId xmlns:a16="http://schemas.microsoft.com/office/drawing/2014/main" id="{5DCDC0BB-79D6-14EE-7E4C-CFF42D22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83" y="3606768"/>
            <a:ext cx="1692948" cy="1686165"/>
          </a:xfrm>
          <a:prstGeom prst="flowChartAlternateProcess">
            <a:avLst/>
          </a:prstGeom>
        </p:spPr>
      </p:pic>
      <p:pic>
        <p:nvPicPr>
          <p:cNvPr id="17" name="Google Shape;79;p16" descr="A package of meat with a label&#10;&#10;Description automatically generated">
            <a:extLst>
              <a:ext uri="{FF2B5EF4-FFF2-40B4-BE49-F238E27FC236}">
                <a16:creationId xmlns:a16="http://schemas.microsoft.com/office/drawing/2014/main" id="{335F35EA-9941-8E0F-E61A-A4821A7F7A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630" y="3606767"/>
            <a:ext cx="1740896" cy="168616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F08E6-14D3-FB22-26EC-2B8C52C6A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663" y="3606770"/>
            <a:ext cx="1695288" cy="1686163"/>
          </a:xfrm>
          <a:prstGeom prst="roundRect">
            <a:avLst/>
          </a:prstGeom>
        </p:spPr>
      </p:pic>
      <p:grpSp>
        <p:nvGrpSpPr>
          <p:cNvPr id="20" name="Gruppieren 6">
            <a:extLst>
              <a:ext uri="{FF2B5EF4-FFF2-40B4-BE49-F238E27FC236}">
                <a16:creationId xmlns:a16="http://schemas.microsoft.com/office/drawing/2014/main" id="{8D477956-AC8C-9A99-49AC-A0ACF8A7E8B7}"/>
              </a:ext>
            </a:extLst>
          </p:cNvPr>
          <p:cNvGrpSpPr/>
          <p:nvPr/>
        </p:nvGrpSpPr>
        <p:grpSpPr>
          <a:xfrm>
            <a:off x="7584015" y="1598110"/>
            <a:ext cx="1949366" cy="4153458"/>
            <a:chOff x="563757" y="1097806"/>
            <a:chExt cx="4666729" cy="1707064"/>
          </a:xfrm>
        </p:grpSpPr>
        <p:sp>
          <p:nvSpPr>
            <p:cNvPr id="21" name="Rechteck: abgerundete Ecken 7">
              <a:extLst>
                <a:ext uri="{FF2B5EF4-FFF2-40B4-BE49-F238E27FC236}">
                  <a16:creationId xmlns:a16="http://schemas.microsoft.com/office/drawing/2014/main" id="{423D4B18-BA03-AC2C-CEEE-41B5B7B16AD2}"/>
                </a:ext>
              </a:extLst>
            </p:cNvPr>
            <p:cNvSpPr/>
            <p:nvPr/>
          </p:nvSpPr>
          <p:spPr>
            <a:xfrm>
              <a:off x="563757" y="1097806"/>
              <a:ext cx="4666729" cy="1707062"/>
            </a:xfrm>
            <a:prstGeom prst="roundRect">
              <a:avLst>
                <a:gd name="adj" fmla="val 814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feld 8">
              <a:extLst>
                <a:ext uri="{FF2B5EF4-FFF2-40B4-BE49-F238E27FC236}">
                  <a16:creationId xmlns:a16="http://schemas.microsoft.com/office/drawing/2014/main" id="{38843999-77E8-71DD-F75F-320174A7DE07}"/>
                </a:ext>
              </a:extLst>
            </p:cNvPr>
            <p:cNvSpPr txBox="1"/>
            <p:nvPr/>
          </p:nvSpPr>
          <p:spPr>
            <a:xfrm>
              <a:off x="1213242" y="1115755"/>
              <a:ext cx="3367767" cy="168911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/>
            </a:bodyPr>
            <a:lstStyle/>
            <a:p>
              <a:pPr algn="ctr"/>
              <a:r>
                <a:rPr lang="de-DE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Horizontal Flip</a:t>
              </a:r>
            </a:p>
            <a:p>
              <a:pPr algn="ctr"/>
              <a:r>
                <a:rPr lang="de-DE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</a:t>
              </a:r>
            </a:p>
            <a:p>
              <a:pPr algn="ctr"/>
              <a:r>
                <a:rPr lang="de-DE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Blurring</a:t>
              </a:r>
              <a:endParaRPr lang="de-DE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5" name="Google Shape;87;p17">
            <a:extLst>
              <a:ext uri="{FF2B5EF4-FFF2-40B4-BE49-F238E27FC236}">
                <a16:creationId xmlns:a16="http://schemas.microsoft.com/office/drawing/2014/main" id="{6A372612-E049-6C09-33C1-FD2A6F0500F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8462" y="3606767"/>
            <a:ext cx="1686166" cy="1686166"/>
          </a:xfrm>
          <a:prstGeom prst="roundRect">
            <a:avLst/>
          </a:prstGeom>
          <a:noFill/>
          <a:ln>
            <a:noFill/>
          </a:ln>
        </p:spPr>
      </p:pic>
      <p:grpSp>
        <p:nvGrpSpPr>
          <p:cNvPr id="23" name="Gruppieren 6">
            <a:extLst>
              <a:ext uri="{FF2B5EF4-FFF2-40B4-BE49-F238E27FC236}">
                <a16:creationId xmlns:a16="http://schemas.microsoft.com/office/drawing/2014/main" id="{E96DF51A-65A1-8184-C83C-552A2022CC67}"/>
              </a:ext>
            </a:extLst>
          </p:cNvPr>
          <p:cNvGrpSpPr/>
          <p:nvPr/>
        </p:nvGrpSpPr>
        <p:grpSpPr>
          <a:xfrm>
            <a:off x="518868" y="1598096"/>
            <a:ext cx="2202205" cy="4153457"/>
            <a:chOff x="563755" y="1097806"/>
            <a:chExt cx="4684657" cy="1707064"/>
          </a:xfrm>
        </p:grpSpPr>
        <p:sp>
          <p:nvSpPr>
            <p:cNvPr id="24" name="Rechteck: abgerundete Ecken 7">
              <a:extLst>
                <a:ext uri="{FF2B5EF4-FFF2-40B4-BE49-F238E27FC236}">
                  <a16:creationId xmlns:a16="http://schemas.microsoft.com/office/drawing/2014/main" id="{1FAEB7EF-FC4C-74E9-90E6-98F88BDB47B1}"/>
                </a:ext>
              </a:extLst>
            </p:cNvPr>
            <p:cNvSpPr/>
            <p:nvPr/>
          </p:nvSpPr>
          <p:spPr>
            <a:xfrm>
              <a:off x="563757" y="1097806"/>
              <a:ext cx="4666730" cy="1707062"/>
            </a:xfrm>
            <a:prstGeom prst="roundRect">
              <a:avLst>
                <a:gd name="adj" fmla="val 8147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2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Textfeld 8">
              <a:extLst>
                <a:ext uri="{FF2B5EF4-FFF2-40B4-BE49-F238E27FC236}">
                  <a16:creationId xmlns:a16="http://schemas.microsoft.com/office/drawing/2014/main" id="{4406B8C0-2099-53F6-14CB-E0111817C4AC}"/>
                </a:ext>
              </a:extLst>
            </p:cNvPr>
            <p:cNvSpPr txBox="1"/>
            <p:nvPr/>
          </p:nvSpPr>
          <p:spPr>
            <a:xfrm>
              <a:off x="563755" y="1167018"/>
              <a:ext cx="4684657" cy="1637852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 anchor="t">
              <a:normAutofit/>
            </a:bodyPr>
            <a:lstStyle/>
            <a:p>
              <a:pPr algn="ctr"/>
              <a:r>
                <a:rPr lang="de-DE" sz="2200" b="1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Original</a:t>
              </a:r>
            </a:p>
          </p:txBody>
        </p:sp>
      </p:grpSp>
      <p:pic>
        <p:nvPicPr>
          <p:cNvPr id="6" name="Content Placeholder 5" descr="A package of meat on a shelf&#10;&#10;Description automatically generated">
            <a:extLst>
              <a:ext uri="{FF2B5EF4-FFF2-40B4-BE49-F238E27FC236}">
                <a16:creationId xmlns:a16="http://schemas.microsoft.com/office/drawing/2014/main" id="{84ADA722-904F-87D2-15CB-BB07247F3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7321" y="3485310"/>
            <a:ext cx="1956855" cy="192908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406279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Data Processing Pipeline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26 July 2024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C5F17AA-144C-8195-A80D-4C447879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38" y="6329811"/>
            <a:ext cx="435214" cy="528189"/>
          </a:xfrm>
        </p:spPr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D69BC2-2FD9-6AE9-8C4C-4E68AF05503C}"/>
              </a:ext>
            </a:extLst>
          </p:cNvPr>
          <p:cNvGrpSpPr/>
          <p:nvPr/>
        </p:nvGrpSpPr>
        <p:grpSpPr>
          <a:xfrm>
            <a:off x="2420552" y="2540801"/>
            <a:ext cx="1298841" cy="890776"/>
            <a:chOff x="2388574" y="1068536"/>
            <a:chExt cx="1644384" cy="145674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1C80BFC-3C12-22BA-9900-BAE6355017CC}"/>
                </a:ext>
              </a:extLst>
            </p:cNvPr>
            <p:cNvSpPr/>
            <p:nvPr/>
          </p:nvSpPr>
          <p:spPr>
            <a:xfrm>
              <a:off x="2388574" y="1068536"/>
              <a:ext cx="1644384" cy="1456744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sz="2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Rectangle: Rounded Corners 6">
              <a:extLst>
                <a:ext uri="{FF2B5EF4-FFF2-40B4-BE49-F238E27FC236}">
                  <a16:creationId xmlns:a16="http://schemas.microsoft.com/office/drawing/2014/main" id="{EF7CC2D0-CF7A-4855-5747-83553E561231}"/>
                </a:ext>
              </a:extLst>
            </p:cNvPr>
            <p:cNvSpPr txBox="1"/>
            <p:nvPr/>
          </p:nvSpPr>
          <p:spPr>
            <a:xfrm>
              <a:off x="2448168" y="1139648"/>
              <a:ext cx="1531122" cy="13145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b="1" kern="1200">
                  <a:latin typeface="Segoe UI" panose="020B0502040204020203" pitchFamily="34" charset="0"/>
                  <a:cs typeface="Segoe UI" panose="020B0502040204020203" pitchFamily="34" charset="0"/>
                </a:rPr>
                <a:t>Data </a:t>
              </a:r>
              <a:r>
                <a:rPr lang="de-DE" sz="2000" b="1" kern="1200" err="1">
                  <a:latin typeface="Segoe UI" panose="020B0502040204020203" pitchFamily="34" charset="0"/>
                  <a:cs typeface="Segoe UI" panose="020B0502040204020203" pitchFamily="34" charset="0"/>
                </a:rPr>
                <a:t>Resizing</a:t>
              </a:r>
              <a:endParaRPr lang="de-DE" sz="2000" b="1" kern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7B3EDA-CA2B-6216-11F7-C96833E61A3E}"/>
              </a:ext>
            </a:extLst>
          </p:cNvPr>
          <p:cNvGrpSpPr/>
          <p:nvPr/>
        </p:nvGrpSpPr>
        <p:grpSpPr>
          <a:xfrm>
            <a:off x="4151114" y="2221030"/>
            <a:ext cx="1622318" cy="1443349"/>
            <a:chOff x="4183204" y="1068536"/>
            <a:chExt cx="2243943" cy="145674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8D4CF59-0DB7-ED83-196F-C7F5ACDAF97A}"/>
                </a:ext>
              </a:extLst>
            </p:cNvPr>
            <p:cNvSpPr/>
            <p:nvPr/>
          </p:nvSpPr>
          <p:spPr>
            <a:xfrm>
              <a:off x="4183204" y="1068536"/>
              <a:ext cx="2243943" cy="1456744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sz="2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: Rounded Corners 8">
              <a:extLst>
                <a:ext uri="{FF2B5EF4-FFF2-40B4-BE49-F238E27FC236}">
                  <a16:creationId xmlns:a16="http://schemas.microsoft.com/office/drawing/2014/main" id="{C7BF8C39-832E-E1E9-601B-848E1BC421DA}"/>
                </a:ext>
              </a:extLst>
            </p:cNvPr>
            <p:cNvSpPr txBox="1"/>
            <p:nvPr/>
          </p:nvSpPr>
          <p:spPr>
            <a:xfrm>
              <a:off x="4254316" y="1139648"/>
              <a:ext cx="2101719" cy="13145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b="1" kern="1200" err="1">
                  <a:latin typeface="Segoe UI" panose="020B0502040204020203" pitchFamily="34" charset="0"/>
                  <a:cs typeface="Segoe UI" panose="020B0502040204020203" pitchFamily="34" charset="0"/>
                </a:rPr>
                <a:t>Labeling</a:t>
              </a:r>
              <a:endParaRPr lang="de-DE" sz="1800" b="1" kern="12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lvl="1" indent="-17145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1800" b="0" i="1" kern="120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LabelImg</a:t>
              </a:r>
              <a:endParaRPr lang="de-DE" sz="1800" b="0" kern="120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171450" lvl="1" indent="-17145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de-DE" sz="1800" b="0" kern="1200">
                  <a:latin typeface="Segoe UI Semibold"/>
                  <a:cs typeface="Segoe UI Semibold"/>
                </a:rPr>
                <a:t>Guidelines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86916A-D03B-3516-DA9A-8C6EFF843AD4}"/>
              </a:ext>
            </a:extLst>
          </p:cNvPr>
          <p:cNvGrpSpPr/>
          <p:nvPr/>
        </p:nvGrpSpPr>
        <p:grpSpPr>
          <a:xfrm>
            <a:off x="10019528" y="2540801"/>
            <a:ext cx="1888543" cy="890776"/>
            <a:chOff x="8647490" y="538106"/>
            <a:chExt cx="2262373" cy="145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D8E9BD3-C6C6-6A2D-892B-2FE05F71F8D8}"/>
                </a:ext>
              </a:extLst>
            </p:cNvPr>
            <p:cNvSpPr/>
            <p:nvPr/>
          </p:nvSpPr>
          <p:spPr>
            <a:xfrm>
              <a:off x="8706743" y="538106"/>
              <a:ext cx="2141267" cy="1456744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sz="2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: Rounded Corners 10">
              <a:extLst>
                <a:ext uri="{FF2B5EF4-FFF2-40B4-BE49-F238E27FC236}">
                  <a16:creationId xmlns:a16="http://schemas.microsoft.com/office/drawing/2014/main" id="{210E9141-5BC9-56A8-C356-6A0EDF11B879}"/>
                </a:ext>
              </a:extLst>
            </p:cNvPr>
            <p:cNvSpPr txBox="1"/>
            <p:nvPr/>
          </p:nvSpPr>
          <p:spPr>
            <a:xfrm>
              <a:off x="8647490" y="609218"/>
              <a:ext cx="2262373" cy="13145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b="1" kern="1200">
                  <a:latin typeface="Segoe UI" panose="020B0502040204020203" pitchFamily="34" charset="0"/>
                  <a:cs typeface="Segoe UI" panose="020B0502040204020203" pitchFamily="34" charset="0"/>
                </a:rPr>
                <a:t>Data Augmentation 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EF00D7B-A086-2E5B-9A13-8BADC58CF854}"/>
              </a:ext>
            </a:extLst>
          </p:cNvPr>
          <p:cNvGrpSpPr/>
          <p:nvPr/>
        </p:nvGrpSpPr>
        <p:grpSpPr>
          <a:xfrm>
            <a:off x="443757" y="2189721"/>
            <a:ext cx="1547369" cy="1443349"/>
            <a:chOff x="379666" y="2501218"/>
            <a:chExt cx="1547369" cy="144334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CCE7C2-34D0-520A-647C-0C38025CF18E}"/>
                </a:ext>
              </a:extLst>
            </p:cNvPr>
            <p:cNvGrpSpPr/>
            <p:nvPr/>
          </p:nvGrpSpPr>
          <p:grpSpPr>
            <a:xfrm>
              <a:off x="379666" y="2501218"/>
              <a:ext cx="1547369" cy="1443349"/>
              <a:chOff x="0" y="1068536"/>
              <a:chExt cx="2195355" cy="1456744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78CF24D-EA52-BE9B-10A7-20F5EF383397}"/>
                  </a:ext>
                </a:extLst>
              </p:cNvPr>
              <p:cNvSpPr/>
              <p:nvPr/>
            </p:nvSpPr>
            <p:spPr>
              <a:xfrm>
                <a:off x="0" y="1068536"/>
                <a:ext cx="2195355" cy="1456744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DE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Rectangle: Rounded Corners 4">
                <a:extLst>
                  <a:ext uri="{FF2B5EF4-FFF2-40B4-BE49-F238E27FC236}">
                    <a16:creationId xmlns:a16="http://schemas.microsoft.com/office/drawing/2014/main" id="{3DF3C4E0-2A1E-EA3D-F3B5-EFA3A3967EAC}"/>
                  </a:ext>
                </a:extLst>
              </p:cNvPr>
              <p:cNvSpPr txBox="1"/>
              <p:nvPr/>
            </p:nvSpPr>
            <p:spPr>
              <a:xfrm>
                <a:off x="71112" y="1139648"/>
                <a:ext cx="2053131" cy="13145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2000" b="1" kern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Data Collection</a:t>
                </a:r>
              </a:p>
            </p:txBody>
          </p:sp>
        </p:grp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839390A7-D307-5EE9-70FB-E7139242F6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67" r="25929"/>
            <a:stretch/>
          </p:blipFill>
          <p:spPr bwMode="auto">
            <a:xfrm>
              <a:off x="553028" y="3254203"/>
              <a:ext cx="448853" cy="523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80517C80-3654-C886-67A0-7ED866FEC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214" y="3254203"/>
              <a:ext cx="523632" cy="523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FDE5A01-54A1-8003-74DB-9AAC6A00C96C}"/>
              </a:ext>
            </a:extLst>
          </p:cNvPr>
          <p:cNvGrpSpPr/>
          <p:nvPr/>
        </p:nvGrpSpPr>
        <p:grpSpPr>
          <a:xfrm>
            <a:off x="5902638" y="4700369"/>
            <a:ext cx="2495924" cy="813300"/>
            <a:chOff x="9608826" y="1984664"/>
            <a:chExt cx="2240637" cy="529936"/>
          </a:xfrm>
        </p:grpSpPr>
        <p:pic>
          <p:nvPicPr>
            <p:cNvPr id="42" name="Graphic 41" descr="Database with solid fill">
              <a:extLst>
                <a:ext uri="{FF2B5EF4-FFF2-40B4-BE49-F238E27FC236}">
                  <a16:creationId xmlns:a16="http://schemas.microsoft.com/office/drawing/2014/main" id="{A7853C51-1917-B333-BD39-F0F14E58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08826" y="1984664"/>
              <a:ext cx="619669" cy="52993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3307A57-CE95-CF09-15C9-F374D48702D4}"/>
                </a:ext>
              </a:extLst>
            </p:cNvPr>
            <p:cNvSpPr txBox="1"/>
            <p:nvPr/>
          </p:nvSpPr>
          <p:spPr>
            <a:xfrm>
              <a:off x="10162111" y="2019006"/>
              <a:ext cx="1687352" cy="4612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/>
                  <a:cs typeface="Segoe UI"/>
                </a:rPr>
                <a:t>Test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 Data: </a:t>
              </a:r>
              <a:br>
                <a:rPr lang="de-DE" sz="2000"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/>
                  <a:cs typeface="Segoe UI Semibold"/>
                </a:rPr>
                <a:t>60 Images</a:t>
              </a:r>
              <a:endParaRPr lang="de-DE" sz="20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2B46F8-A6DF-6664-00E9-B835D94BD211}"/>
              </a:ext>
            </a:extLst>
          </p:cNvPr>
          <p:cNvGrpSpPr/>
          <p:nvPr/>
        </p:nvGrpSpPr>
        <p:grpSpPr>
          <a:xfrm>
            <a:off x="9539429" y="4700369"/>
            <a:ext cx="2591615" cy="813300"/>
            <a:chOff x="9608826" y="1984664"/>
            <a:chExt cx="2033823" cy="529936"/>
          </a:xfrm>
        </p:grpSpPr>
        <p:pic>
          <p:nvPicPr>
            <p:cNvPr id="48" name="Graphic 47" descr="Database with solid fill">
              <a:extLst>
                <a:ext uri="{FF2B5EF4-FFF2-40B4-BE49-F238E27FC236}">
                  <a16:creationId xmlns:a16="http://schemas.microsoft.com/office/drawing/2014/main" id="{F6B38B1E-3C33-4800-97B0-44E3E027F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08826" y="1984664"/>
              <a:ext cx="619669" cy="529936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E02616-A7E5-1DB9-42A2-B5DCFDC83B2E}"/>
                </a:ext>
              </a:extLst>
            </p:cNvPr>
            <p:cNvSpPr txBox="1"/>
            <p:nvPr/>
          </p:nvSpPr>
          <p:spPr>
            <a:xfrm>
              <a:off x="10160576" y="2019007"/>
              <a:ext cx="1482073" cy="461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Training</a:t>
              </a: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Data: </a:t>
              </a:r>
              <a:b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de-DE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1400 Images</a:t>
              </a:r>
            </a:p>
          </p:txBody>
        </p: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327B8E64-DBEA-4478-AA40-71D90C70DDF0}"/>
              </a:ext>
            </a:extLst>
          </p:cNvPr>
          <p:cNvSpPr/>
          <p:nvPr/>
        </p:nvSpPr>
        <p:spPr>
          <a:xfrm rot="5400000">
            <a:off x="10458610" y="3887097"/>
            <a:ext cx="844025" cy="5903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AA0697BC-9403-606A-0A9C-5B8226810716}"/>
              </a:ext>
            </a:extLst>
          </p:cNvPr>
          <p:cNvSpPr/>
          <p:nvPr/>
        </p:nvSpPr>
        <p:spPr>
          <a:xfrm rot="5400000">
            <a:off x="6465880" y="3822181"/>
            <a:ext cx="1084580" cy="5903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F606DB1-5B4C-84D9-227A-29139C89A87E}"/>
              </a:ext>
            </a:extLst>
          </p:cNvPr>
          <p:cNvGrpSpPr/>
          <p:nvPr/>
        </p:nvGrpSpPr>
        <p:grpSpPr>
          <a:xfrm>
            <a:off x="6236599" y="2540801"/>
            <a:ext cx="1543146" cy="890776"/>
            <a:chOff x="8706743" y="538106"/>
            <a:chExt cx="2141267" cy="1456744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05BAA8F-DEDC-049E-A833-B4890D0E6DFB}"/>
                </a:ext>
              </a:extLst>
            </p:cNvPr>
            <p:cNvSpPr/>
            <p:nvPr/>
          </p:nvSpPr>
          <p:spPr>
            <a:xfrm>
              <a:off x="8706743" y="538106"/>
              <a:ext cx="2141267" cy="1456744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sz="2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Rectangle: Rounded Corners 10">
              <a:extLst>
                <a:ext uri="{FF2B5EF4-FFF2-40B4-BE49-F238E27FC236}">
                  <a16:creationId xmlns:a16="http://schemas.microsoft.com/office/drawing/2014/main" id="{23912B85-34A2-8F68-5662-60ACFE44A733}"/>
                </a:ext>
              </a:extLst>
            </p:cNvPr>
            <p:cNvSpPr txBox="1"/>
            <p:nvPr/>
          </p:nvSpPr>
          <p:spPr>
            <a:xfrm>
              <a:off x="8777855" y="609218"/>
              <a:ext cx="1999043" cy="13145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b="1" kern="1200">
                  <a:latin typeface="Segoe UI" panose="020B0502040204020203" pitchFamily="34" charset="0"/>
                  <a:cs typeface="Segoe UI" panose="020B0502040204020203" pitchFamily="34" charset="0"/>
                </a:rPr>
                <a:t>Data Split </a:t>
              </a:r>
            </a:p>
          </p:txBody>
        </p:sp>
      </p:grpSp>
      <p:sp>
        <p:nvSpPr>
          <p:cNvPr id="63" name="Arrow: Chevron 62">
            <a:extLst>
              <a:ext uri="{FF2B5EF4-FFF2-40B4-BE49-F238E27FC236}">
                <a16:creationId xmlns:a16="http://schemas.microsoft.com/office/drawing/2014/main" id="{50BF05D5-45BA-AC75-6B03-3AD68E840436}"/>
              </a:ext>
            </a:extLst>
          </p:cNvPr>
          <p:cNvSpPr/>
          <p:nvPr/>
        </p:nvSpPr>
        <p:spPr>
          <a:xfrm>
            <a:off x="2068554" y="2726097"/>
            <a:ext cx="247473" cy="52018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4" name="Arrow: Chevron 63">
            <a:extLst>
              <a:ext uri="{FF2B5EF4-FFF2-40B4-BE49-F238E27FC236}">
                <a16:creationId xmlns:a16="http://schemas.microsoft.com/office/drawing/2014/main" id="{8AF61495-E917-9446-A94A-25BFAFF8B84A}"/>
              </a:ext>
            </a:extLst>
          </p:cNvPr>
          <p:cNvSpPr/>
          <p:nvPr/>
        </p:nvSpPr>
        <p:spPr>
          <a:xfrm>
            <a:off x="3826155" y="2726097"/>
            <a:ext cx="247473" cy="52018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05DEAF4F-E73D-AC75-5BFD-A4AE2574EC56}"/>
              </a:ext>
            </a:extLst>
          </p:cNvPr>
          <p:cNvSpPr/>
          <p:nvPr/>
        </p:nvSpPr>
        <p:spPr>
          <a:xfrm>
            <a:off x="5908312" y="2752146"/>
            <a:ext cx="247473" cy="52018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6" name="Arrow: Chevron 65">
            <a:extLst>
              <a:ext uri="{FF2B5EF4-FFF2-40B4-BE49-F238E27FC236}">
                <a16:creationId xmlns:a16="http://schemas.microsoft.com/office/drawing/2014/main" id="{853DD1DD-80DB-A853-874B-CA3A69879A74}"/>
              </a:ext>
            </a:extLst>
          </p:cNvPr>
          <p:cNvSpPr/>
          <p:nvPr/>
        </p:nvSpPr>
        <p:spPr>
          <a:xfrm>
            <a:off x="7880758" y="2752806"/>
            <a:ext cx="247473" cy="52018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8" name="Arrow: Chevron 67">
            <a:extLst>
              <a:ext uri="{FF2B5EF4-FFF2-40B4-BE49-F238E27FC236}">
                <a16:creationId xmlns:a16="http://schemas.microsoft.com/office/drawing/2014/main" id="{BDB916E0-D84D-399F-94CE-F5E6804737D9}"/>
              </a:ext>
            </a:extLst>
          </p:cNvPr>
          <p:cNvSpPr/>
          <p:nvPr/>
        </p:nvSpPr>
        <p:spPr>
          <a:xfrm>
            <a:off x="9716486" y="2746117"/>
            <a:ext cx="247473" cy="52018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4A041B-2ACF-C762-3B82-84497AF0D602}"/>
              </a:ext>
            </a:extLst>
          </p:cNvPr>
          <p:cNvGrpSpPr/>
          <p:nvPr/>
        </p:nvGrpSpPr>
        <p:grpSpPr>
          <a:xfrm>
            <a:off x="8161934" y="2565922"/>
            <a:ext cx="1543146" cy="890776"/>
            <a:chOff x="8706743" y="538106"/>
            <a:chExt cx="2141267" cy="145674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23DD8D3-86A9-053C-1707-6814B744B784}"/>
                </a:ext>
              </a:extLst>
            </p:cNvPr>
            <p:cNvSpPr/>
            <p:nvPr/>
          </p:nvSpPr>
          <p:spPr>
            <a:xfrm>
              <a:off x="8706743" y="538106"/>
              <a:ext cx="2141267" cy="1456744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sz="20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: Rounded Corners 10">
              <a:extLst>
                <a:ext uri="{FF2B5EF4-FFF2-40B4-BE49-F238E27FC236}">
                  <a16:creationId xmlns:a16="http://schemas.microsoft.com/office/drawing/2014/main" id="{762F7CEA-FBBC-D98D-8818-49D4A9907DFF}"/>
                </a:ext>
              </a:extLst>
            </p:cNvPr>
            <p:cNvSpPr txBox="1"/>
            <p:nvPr/>
          </p:nvSpPr>
          <p:spPr>
            <a:xfrm>
              <a:off x="8777855" y="609218"/>
              <a:ext cx="1999043" cy="13145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1">
                  <a:latin typeface="Segoe UI"/>
                  <a:cs typeface="Segoe UI"/>
                </a:rPr>
                <a:t>Training </a:t>
              </a:r>
              <a:br>
                <a:rPr lang="de-DE" sz="2000" b="1">
                  <a:latin typeface="Segoe UI"/>
                  <a:cs typeface="Segoe UI"/>
                </a:rPr>
              </a:br>
              <a:r>
                <a:rPr lang="de-DE" sz="2000" b="1">
                  <a:latin typeface="Segoe UI"/>
                  <a:cs typeface="Segoe UI"/>
                </a:rPr>
                <a:t>Data​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1611715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63136ABCFF5E44B90C0479F9A4B1886" ma:contentTypeVersion="6" ma:contentTypeDescription="Ein neues Dokument erstellen." ma:contentTypeScope="" ma:versionID="72f5939f6084f651ff1d9287e5f7bad8">
  <xsd:schema xmlns:xsd="http://www.w3.org/2001/XMLSchema" xmlns:xs="http://www.w3.org/2001/XMLSchema" xmlns:p="http://schemas.microsoft.com/office/2006/metadata/properties" xmlns:ns2="36c7c5c9-ed3d-4508-b607-c603652eda63" xmlns:ns3="d62a6a84-be7b-4b5f-bc9c-2bda60363713" targetNamespace="http://schemas.microsoft.com/office/2006/metadata/properties" ma:root="true" ma:fieldsID="23aa2a9515362dc091147836b839c47b" ns2:_="" ns3:_="">
    <xsd:import namespace="36c7c5c9-ed3d-4508-b607-c603652eda63"/>
    <xsd:import namespace="d62a6a84-be7b-4b5f-bc9c-2bda603637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c7c5c9-ed3d-4508-b607-c603652eda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a6a84-be7b-4b5f-bc9c-2bda603637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73CA95-A389-4CC6-BC3E-862280EBD3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455F02-1BA7-4236-97F9-40F22698E10D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d62a6a84-be7b-4b5f-bc9c-2bda60363713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36c7c5c9-ed3d-4508-b607-c603652eda6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CFADAF6-8395-46DF-BDB7-13039752A2BB}">
  <ds:schemaRefs>
    <ds:schemaRef ds:uri="36c7c5c9-ed3d-4508-b607-c603652eda63"/>
    <ds:schemaRef ds:uri="d62a6a84-be7b-4b5f-bc9c-2bda603637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1404</Words>
  <Application>Microsoft Office PowerPoint</Application>
  <PresentationFormat>Benutzerdefiniert</PresentationFormat>
  <Paragraphs>305</Paragraphs>
  <Slides>32</Slides>
  <Notes>24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Segoe UI</vt:lpstr>
      <vt:lpstr>Segoe UI Semibold</vt:lpstr>
      <vt:lpstr>Wingdings</vt:lpstr>
      <vt:lpstr>Design1</vt:lpstr>
      <vt:lpstr>Office</vt:lpstr>
      <vt:lpstr>PowerPoint-Präsentation</vt:lpstr>
      <vt:lpstr>PowerPoint-Präsentation</vt:lpstr>
      <vt:lpstr>Our Solution</vt:lpstr>
      <vt:lpstr>Developing Our Solution </vt:lpstr>
      <vt:lpstr>Creating Our Data Set</vt:lpstr>
      <vt:lpstr>Using Labeling Guidelines To Ensure Consistency</vt:lpstr>
      <vt:lpstr>Data Split and Augmentation</vt:lpstr>
      <vt:lpstr>Data Augmentation Operations </vt:lpstr>
      <vt:lpstr>Our Data Processing Pipeline</vt:lpstr>
      <vt:lpstr>Choosing The Right Model For The Task</vt:lpstr>
      <vt:lpstr>Final Training &amp; Using Darknet</vt:lpstr>
      <vt:lpstr>Good Quality of Model Predictions</vt:lpstr>
      <vt:lpstr>Our Model Achieves A High Average Precision</vt:lpstr>
      <vt:lpstr>Relationship: Number of Labels &amp; AP Score</vt:lpstr>
      <vt:lpstr>Improving Poor Performing Classes</vt:lpstr>
      <vt:lpstr>Improving Poor Performing Classes</vt:lpstr>
      <vt:lpstr>Improving Poor Performing Classes</vt:lpstr>
      <vt:lpstr>No Benefit For Already Well Performing Classes</vt:lpstr>
      <vt:lpstr>Putting It All Together</vt:lpstr>
      <vt:lpstr>Let‘s Run Our Model!</vt:lpstr>
      <vt:lpstr>Thank You For Your Attention </vt:lpstr>
      <vt:lpstr>Backup Slides</vt:lpstr>
      <vt:lpstr>PowerPoint-Präsentation</vt:lpstr>
      <vt:lpstr>Web Frontend – Video Stream &amp; Label Information</vt:lpstr>
      <vt:lpstr>Results in Detail</vt:lpstr>
      <vt:lpstr>Our Model Achieves A High Average Precision</vt:lpstr>
      <vt:lpstr>PowerPoint-Präsentation</vt:lpstr>
      <vt:lpstr>PowerPoint-Präsentation</vt:lpstr>
      <vt:lpstr>PowerPoint-Präsentation</vt:lpstr>
      <vt:lpstr>References</vt:lpstr>
      <vt:lpstr>Team Organization – Tools </vt:lpstr>
      <vt:lpstr>Model Overview – ML Task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Franzi</dc:creator>
  <cp:keywords/>
  <dc:description/>
  <cp:lastModifiedBy>Horst, Stefan</cp:lastModifiedBy>
  <cp:revision>2</cp:revision>
  <dcterms:created xsi:type="dcterms:W3CDTF">2017-12-07T14:50:50Z</dcterms:created>
  <dcterms:modified xsi:type="dcterms:W3CDTF">2024-07-25T21:21:25Z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0x010100963136ABCFF5E44B90C0479F9A4B1886</vt:lpwstr>
  </property>
</Properties>
</file>